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D764AE5-1A24-4DE5-BD88-53BDEF07479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00C2904-AD6C-4BE5-942E-3DE07925D9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الاوساط الغذائية</a:t>
            </a:r>
            <a:br>
              <a:rPr lang="ar-IQ" dirty="0" smtClean="0"/>
            </a:br>
            <a:r>
              <a:rPr lang="en-US" dirty="0" smtClean="0"/>
              <a:t>Nutrient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IQ" dirty="0" smtClean="0"/>
              <a:t>المحاضرة الثالثة</a:t>
            </a:r>
          </a:p>
          <a:p>
            <a:pPr algn="ctr"/>
            <a:r>
              <a:rPr lang="ar-IQ" dirty="0" smtClean="0"/>
              <a:t>زراعة انسجة عملي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IQ" sz="2800" dirty="0" smtClean="0"/>
              <a:t>جميع الاوساط الغذائية تحتوي على نفس المغذيات المطلوبة من قبل النبات الكامل. </a:t>
            </a:r>
          </a:p>
          <a:p>
            <a:pPr algn="r" rtl="1"/>
            <a:r>
              <a:rPr lang="ar-IQ" sz="2800" dirty="0" smtClean="0"/>
              <a:t>اكتشاف منظمات النمو النباتية وتزايد المعرفة فيما يخص العناصر الغذائية الصغرى والفيتامينات ساهمت بشكل كبير في تطور الاوساط الغذائية.</a:t>
            </a:r>
          </a:p>
          <a:p>
            <a:pPr algn="r" rtl="1"/>
            <a:r>
              <a:rPr lang="ar-IQ" sz="2800" dirty="0" smtClean="0"/>
              <a:t>في بداية تاريخ زراعة الانسجة كان الوسط الغذائي الرائج انذاك هو </a:t>
            </a:r>
            <a:r>
              <a:rPr lang="en-US" sz="2800" dirty="0" err="1" smtClean="0"/>
              <a:t>Knop’s</a:t>
            </a:r>
            <a:r>
              <a:rPr lang="en-US" sz="2800" dirty="0" smtClean="0"/>
              <a:t> solution</a:t>
            </a:r>
            <a:r>
              <a:rPr lang="ar-IQ" sz="2800" dirty="0" smtClean="0"/>
              <a:t> وبعدها كان </a:t>
            </a:r>
            <a:r>
              <a:rPr lang="en-US" sz="2800" dirty="0" smtClean="0"/>
              <a:t>White media</a:t>
            </a:r>
            <a:r>
              <a:rPr lang="ar-IQ" sz="2800" dirty="0" smtClean="0"/>
              <a:t> اما الاكثر رواجا الى يومنا هذا فهو </a:t>
            </a:r>
            <a:r>
              <a:rPr lang="en-US" sz="2800" dirty="0" smtClean="0"/>
              <a:t>MS</a:t>
            </a:r>
            <a:r>
              <a:rPr lang="ar-IQ" sz="2800" dirty="0" smtClean="0"/>
              <a:t> المقترح في عام 1962.</a:t>
            </a:r>
          </a:p>
          <a:p>
            <a:pPr algn="r" rtl="1"/>
            <a:r>
              <a:rPr lang="ar-IQ" sz="2800" dirty="0" smtClean="0"/>
              <a:t>بصورة عامة ، جميع الاوساط الغذائية تحتوي على املاح معدنية ومصدر كاربون (عادة السكروز) والفيتامينات ومنظمات النمو النباتية. 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dirty="0" smtClean="0"/>
              <a:t>مقدمة: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IQ" sz="2400" dirty="0" smtClean="0"/>
              <a:t>الاحتياجات الغذائية الذي يوفرها الوسط الغذائي تختلف باختلاف الجزء المزروع و المرحلة التطورية للجزء المزروع ونوع النبات ولكن بصورة عامة يمكن حصر مكونات الوسط الغذائي بالتالي:</a:t>
            </a:r>
            <a:endParaRPr lang="en-US" sz="2400" dirty="0" smtClean="0"/>
          </a:p>
          <a:p>
            <a:pPr algn="r" rtl="1">
              <a:buNone/>
            </a:pPr>
            <a:endParaRPr lang="ar-IQ" sz="2400" dirty="0" smtClean="0"/>
          </a:p>
          <a:p>
            <a:pPr algn="r" rtl="1">
              <a:buNone/>
            </a:pPr>
            <a:r>
              <a:rPr lang="ar-IQ" sz="2400" dirty="0" smtClean="0"/>
              <a:t>1- المكونات اللاعضوية </a:t>
            </a:r>
            <a:r>
              <a:rPr lang="en-US" sz="2400" dirty="0" smtClean="0"/>
              <a:t>Inorganic nutrients         </a:t>
            </a:r>
          </a:p>
          <a:p>
            <a:pPr algn="r" rtl="1">
              <a:buNone/>
            </a:pPr>
            <a:r>
              <a:rPr lang="ar-IQ" sz="2400" dirty="0" smtClean="0"/>
              <a:t>2- المكونات العضوية   </a:t>
            </a:r>
            <a:r>
              <a:rPr lang="en-US" sz="2400" dirty="0" smtClean="0"/>
              <a:t>Organic nutrients          </a:t>
            </a:r>
          </a:p>
          <a:p>
            <a:pPr algn="r" rtl="1">
              <a:buNone/>
            </a:pPr>
            <a:r>
              <a:rPr lang="en-US" sz="2400" dirty="0"/>
              <a:t> </a:t>
            </a:r>
            <a:r>
              <a:rPr lang="ar-IQ" sz="2400" dirty="0" smtClean="0"/>
              <a:t>3- منظمات النمو النباتية </a:t>
            </a:r>
            <a:r>
              <a:rPr lang="en-US" sz="2400" dirty="0" smtClean="0"/>
              <a:t>Plant growth regulators        </a:t>
            </a:r>
          </a:p>
          <a:p>
            <a:pPr algn="r" rtl="1">
              <a:buNone/>
            </a:pPr>
            <a:r>
              <a:rPr lang="ar-IQ" sz="2400" dirty="0" smtClean="0"/>
              <a:t>4- مكونات اخرى </a:t>
            </a:r>
            <a:r>
              <a:rPr lang="en-US" sz="2400" dirty="0" smtClean="0"/>
              <a:t>Other substances                  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dirty="0" smtClean="0"/>
              <a:t>مكونات الوسط الغذائي: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IQ" sz="2400" dirty="0" smtClean="0"/>
              <a:t>وهي الاملاح التي تضاف للوسط الغذائي لتجهيز الجزء المزروع </a:t>
            </a:r>
            <a:r>
              <a:rPr lang="en-US" sz="2400" dirty="0" err="1" smtClean="0"/>
              <a:t>explant</a:t>
            </a:r>
            <a:r>
              <a:rPr lang="ar-IQ" sz="2400" dirty="0"/>
              <a:t> </a:t>
            </a:r>
            <a:r>
              <a:rPr lang="ar-IQ" sz="2400" dirty="0" smtClean="0"/>
              <a:t>بالعناصر الغذائية الاساسية للنمو والتطور وتشمل:</a:t>
            </a:r>
          </a:p>
          <a:p>
            <a:pPr algn="r" rtl="1">
              <a:buNone/>
            </a:pPr>
            <a:endParaRPr lang="ar-IQ" sz="2400" dirty="0" smtClean="0"/>
          </a:p>
          <a:p>
            <a:pPr algn="r" rtl="1">
              <a:buNone/>
            </a:pPr>
            <a:r>
              <a:rPr lang="ar-IQ" sz="2400" dirty="0" smtClean="0"/>
              <a:t>1- العناصر الكبرى</a:t>
            </a:r>
          </a:p>
          <a:p>
            <a:pPr algn="r" rtl="1">
              <a:buNone/>
            </a:pPr>
            <a:r>
              <a:rPr lang="en-US" sz="2400" dirty="0" smtClean="0"/>
              <a:t>N P K Mg Ca S</a:t>
            </a:r>
            <a:endParaRPr lang="ar-IQ" sz="2400" dirty="0"/>
          </a:p>
          <a:p>
            <a:pPr algn="r" rtl="1">
              <a:buNone/>
            </a:pPr>
            <a:endParaRPr lang="ar-IQ" sz="2400" dirty="0" smtClean="0"/>
          </a:p>
          <a:p>
            <a:pPr algn="r" rtl="1">
              <a:buNone/>
            </a:pPr>
            <a:r>
              <a:rPr lang="ar-IQ" sz="2400" dirty="0" smtClean="0"/>
              <a:t>2- العناصر الصغرى</a:t>
            </a:r>
            <a:endParaRPr lang="en-US" sz="2400" dirty="0" smtClean="0"/>
          </a:p>
          <a:p>
            <a:pPr algn="r" rtl="1">
              <a:buNone/>
            </a:pPr>
            <a:r>
              <a:rPr lang="en-US" sz="2400" dirty="0" smtClean="0"/>
              <a:t>Fe Cu Zn </a:t>
            </a:r>
            <a:r>
              <a:rPr lang="en-US" sz="2400" dirty="0" err="1" smtClean="0"/>
              <a:t>Mn</a:t>
            </a:r>
            <a:r>
              <a:rPr lang="en-US" sz="2400" smtClean="0"/>
              <a:t> B I Mo Co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IQ" sz="3600" dirty="0" smtClean="0"/>
              <a:t>المكونات اللاعضوية     </a:t>
            </a:r>
            <a:r>
              <a:rPr lang="en-US" sz="3600" dirty="0" smtClean="0"/>
              <a:t> Inorganic nutrients </a:t>
            </a:r>
            <a:endParaRPr lang="en-US" sz="3600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IQ" sz="2400" dirty="0" smtClean="0"/>
              <a:t>1- مصدر كابوهدرات: الكلوكوز والفركتوز والمالتوز والسكروز يمكنها جميعا ان تكون مصدر للكاربوهدرات ولكن بصورة عامة يستعمل السكروز حيث يتحول بسرعة الى كلوكوز وفركتوز.</a:t>
            </a:r>
          </a:p>
          <a:p>
            <a:pPr algn="r" rtl="1">
              <a:buNone/>
            </a:pPr>
            <a:endParaRPr lang="ar-IQ" sz="2400" dirty="0" smtClean="0"/>
          </a:p>
          <a:p>
            <a:pPr algn="r" rtl="1">
              <a:buNone/>
            </a:pPr>
            <a:r>
              <a:rPr lang="ar-IQ" sz="2400" dirty="0" smtClean="0"/>
              <a:t>2- الفيتامينات: حيث تضاف كعوامل مساعدة لعمل الانزيمات </a:t>
            </a:r>
            <a:r>
              <a:rPr lang="en-US" sz="2400" dirty="0" smtClean="0"/>
              <a:t>co-enzymes</a:t>
            </a:r>
            <a:r>
              <a:rPr lang="ar-IQ" sz="2400" dirty="0" smtClean="0"/>
              <a:t> وتضاف بكميات قليلة جدا ومن اهم الفيتامينات التي تضاف لاوساط الزراعة:</a:t>
            </a:r>
          </a:p>
          <a:p>
            <a:pPr algn="r" rtl="1">
              <a:buNone/>
            </a:pPr>
            <a:endParaRPr lang="ar-IQ" sz="2400" dirty="0" smtClean="0"/>
          </a:p>
          <a:p>
            <a:pPr marL="457200" indent="-457200" algn="r" rtl="1">
              <a:buAutoNum type="arabic1Minus"/>
            </a:pPr>
            <a:r>
              <a:rPr lang="ar-IQ" sz="2400" dirty="0" smtClean="0"/>
              <a:t>الثايمين </a:t>
            </a:r>
            <a:r>
              <a:rPr lang="en-US" sz="2400" dirty="0" smtClean="0"/>
              <a:t>thiamine</a:t>
            </a:r>
            <a:r>
              <a:rPr lang="ar-IQ" sz="2400" dirty="0" smtClean="0"/>
              <a:t> او </a:t>
            </a:r>
            <a:r>
              <a:rPr lang="en-US" sz="2400" dirty="0" smtClean="0"/>
              <a:t>vitB1</a:t>
            </a:r>
          </a:p>
          <a:p>
            <a:pPr marL="457200" indent="-457200" algn="r" rtl="1">
              <a:buAutoNum type="arabic1Minus"/>
            </a:pPr>
            <a:r>
              <a:rPr lang="ar-IQ" sz="2400" dirty="0" smtClean="0"/>
              <a:t>حامض النيكوتين </a:t>
            </a:r>
            <a:r>
              <a:rPr lang="en-US" sz="2400" dirty="0" smtClean="0"/>
              <a:t>Nicotinic acid</a:t>
            </a:r>
            <a:r>
              <a:rPr lang="ar-IQ" sz="2400" dirty="0" smtClean="0"/>
              <a:t> او </a:t>
            </a:r>
            <a:r>
              <a:rPr lang="en-US" sz="2400" dirty="0" smtClean="0"/>
              <a:t>vitB8</a:t>
            </a:r>
          </a:p>
          <a:p>
            <a:pPr marL="457200" indent="-457200" algn="r" rtl="1">
              <a:buNone/>
            </a:pPr>
            <a:r>
              <a:rPr lang="ar-IQ" sz="2400" dirty="0" smtClean="0"/>
              <a:t>ج- البيريدوكسين </a:t>
            </a:r>
            <a:r>
              <a:rPr lang="en-US" sz="2400" dirty="0" smtClean="0"/>
              <a:t>Pyridoxine </a:t>
            </a:r>
            <a:r>
              <a:rPr lang="ar-IQ" sz="2400" dirty="0" smtClean="0"/>
              <a:t> او </a:t>
            </a:r>
            <a:r>
              <a:rPr lang="en-US" sz="2400" dirty="0" smtClean="0"/>
              <a:t>vitB6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IQ" dirty="0" smtClean="0"/>
              <a:t>المكونات العضوية</a:t>
            </a:r>
            <a:r>
              <a:rPr lang="en-US" dirty="0" smtClean="0"/>
              <a:t>Organic nutrients    </a:t>
            </a:r>
            <a:endParaRPr lang="en-US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IQ" sz="2400" dirty="0" smtClean="0"/>
              <a:t>3- الاحماض الامينية ومصادر النايتروجين العضوية: </a:t>
            </a:r>
          </a:p>
          <a:p>
            <a:pPr algn="r" rtl="1">
              <a:buNone/>
            </a:pPr>
            <a:r>
              <a:rPr lang="ar-IQ" sz="2400" dirty="0" smtClean="0"/>
              <a:t>تستخدم الاحماض الامينية كمصدر للنايتروجين المختزل عند عدم وجود كفاية من النايتروجين في الوسط الغذائي. </a:t>
            </a:r>
          </a:p>
          <a:p>
            <a:pPr algn="r" rtl="1">
              <a:buNone/>
            </a:pPr>
            <a:endParaRPr lang="ar-IQ" sz="2400" dirty="0" smtClean="0"/>
          </a:p>
          <a:p>
            <a:pPr algn="r" rtl="1">
              <a:buNone/>
            </a:pPr>
            <a:r>
              <a:rPr lang="ar-IQ" sz="2400" dirty="0" smtClean="0"/>
              <a:t>1- التايروسين </a:t>
            </a:r>
            <a:r>
              <a:rPr lang="en-US" sz="2400" dirty="0" smtClean="0"/>
              <a:t>Tyrosine</a:t>
            </a:r>
            <a:r>
              <a:rPr lang="ar-IQ" sz="2400" dirty="0" smtClean="0"/>
              <a:t> لتحفيز نشوء الاعضاء خاصة الساق</a:t>
            </a:r>
            <a:endParaRPr lang="en-US" sz="2400" dirty="0" smtClean="0"/>
          </a:p>
          <a:p>
            <a:pPr algn="r" rtl="1">
              <a:buNone/>
            </a:pPr>
            <a:r>
              <a:rPr lang="ar-IQ" sz="2400" dirty="0" smtClean="0"/>
              <a:t>2- الارجنين </a:t>
            </a:r>
            <a:r>
              <a:rPr lang="en-US" sz="2400" dirty="0" err="1" smtClean="0"/>
              <a:t>Arginine</a:t>
            </a:r>
            <a:r>
              <a:rPr lang="ar-IQ" sz="2400" dirty="0" smtClean="0"/>
              <a:t> للتجذير</a:t>
            </a:r>
          </a:p>
          <a:p>
            <a:pPr algn="r" rtl="1">
              <a:buNone/>
            </a:pPr>
            <a:r>
              <a:rPr lang="ar-IQ" sz="2400" dirty="0" smtClean="0"/>
              <a:t>3- السيرين </a:t>
            </a:r>
            <a:r>
              <a:rPr lang="en-US" sz="2400" dirty="0" smtClean="0"/>
              <a:t>Serine</a:t>
            </a:r>
            <a:r>
              <a:rPr lang="ar-IQ" sz="2400" dirty="0" smtClean="0"/>
              <a:t> في استحداث الاجنة الجسمية</a:t>
            </a:r>
          </a:p>
          <a:p>
            <a:pPr algn="r" rtl="1">
              <a:buNone/>
            </a:pPr>
            <a:r>
              <a:rPr lang="ar-IQ" sz="2400" dirty="0" smtClean="0"/>
              <a:t>4- الاسبارجين </a:t>
            </a:r>
            <a:r>
              <a:rPr lang="en-US" sz="2400" dirty="0" err="1" smtClean="0"/>
              <a:t>Asparigine</a:t>
            </a:r>
            <a:r>
              <a:rPr lang="ar-IQ" sz="2400" dirty="0" smtClean="0"/>
              <a:t> لاستحداث الكالس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dirty="0" smtClean="0"/>
              <a:t>المكونات العضوية  </a:t>
            </a:r>
            <a:r>
              <a:rPr lang="en-US" dirty="0" smtClean="0"/>
              <a:t>Organic nutrients </a:t>
            </a:r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IQ" sz="2400" dirty="0" smtClean="0"/>
              <a:t>4- المستخلصات الطبيعية: </a:t>
            </a:r>
          </a:p>
          <a:p>
            <a:pPr algn="r" rtl="1">
              <a:buNone/>
            </a:pPr>
            <a:r>
              <a:rPr lang="ar-IQ" sz="2400" dirty="0" smtClean="0"/>
              <a:t>تحتوي على مواد فعالة غير معروفة عادة تؤدي اضافتها الى الوسط الغذائي لتحفيز نمو الجزء المزروع.</a:t>
            </a:r>
          </a:p>
          <a:p>
            <a:pPr algn="r" rtl="1"/>
            <a:r>
              <a:rPr lang="ar-IQ" sz="2400" dirty="0" smtClean="0"/>
              <a:t>حليب جوز الهند</a:t>
            </a:r>
            <a:r>
              <a:rPr lang="en-US" sz="2400" dirty="0" smtClean="0"/>
              <a:t>Coconut milk </a:t>
            </a:r>
          </a:p>
          <a:p>
            <a:pPr algn="r" rtl="1"/>
            <a:r>
              <a:rPr lang="ar-IQ" sz="2400" dirty="0" smtClean="0"/>
              <a:t>خلاصة الشعير </a:t>
            </a:r>
            <a:r>
              <a:rPr lang="en-US" sz="2400" dirty="0" smtClean="0"/>
              <a:t>Malt extract</a:t>
            </a:r>
          </a:p>
          <a:p>
            <a:pPr algn="r" rtl="1"/>
            <a:r>
              <a:rPr lang="ar-IQ" sz="2400" dirty="0" smtClean="0"/>
              <a:t>خلاصة الخميرة</a:t>
            </a:r>
            <a:r>
              <a:rPr lang="en-US" sz="2400" dirty="0" smtClean="0"/>
              <a:t>Yeast extract </a:t>
            </a:r>
          </a:p>
          <a:p>
            <a:pPr algn="r" rtl="1"/>
            <a:r>
              <a:rPr lang="ar-IQ" sz="2400" dirty="0" smtClean="0"/>
              <a:t>عصائر الطماطم</a:t>
            </a:r>
            <a:r>
              <a:rPr lang="en-US" sz="2400" dirty="0" smtClean="0"/>
              <a:t>Tomato juice </a:t>
            </a:r>
          </a:p>
          <a:p>
            <a:pPr algn="r" rtl="1"/>
            <a:r>
              <a:rPr lang="ar-IQ" sz="2400" dirty="0" smtClean="0"/>
              <a:t>عصائر البرتقال</a:t>
            </a:r>
            <a:r>
              <a:rPr lang="en-US" sz="2400" dirty="0" smtClean="0"/>
              <a:t>Orange juice </a:t>
            </a:r>
            <a:r>
              <a:rPr lang="ar-IQ" sz="2400" dirty="0" smtClean="0"/>
              <a:t> </a:t>
            </a:r>
            <a:endParaRPr lang="en-US" sz="2400" dirty="0" smtClean="0"/>
          </a:p>
          <a:p>
            <a:pPr algn="r" rtl="1"/>
            <a:r>
              <a:rPr lang="ar-IQ" sz="2400" dirty="0" smtClean="0"/>
              <a:t>حامض </a:t>
            </a:r>
            <a:r>
              <a:rPr lang="ar-IQ" sz="2400" dirty="0" err="1" smtClean="0"/>
              <a:t>الستريك</a:t>
            </a:r>
            <a:r>
              <a:rPr lang="en-US" sz="2400" dirty="0" smtClean="0"/>
              <a:t>Citric acid </a:t>
            </a:r>
          </a:p>
          <a:p>
            <a:pPr algn="r" rtl="1"/>
            <a:r>
              <a:rPr lang="ar-IQ" sz="2400" dirty="0" smtClean="0"/>
              <a:t>حامض </a:t>
            </a:r>
            <a:r>
              <a:rPr lang="ar-IQ" sz="2400" dirty="0" err="1" smtClean="0"/>
              <a:t>الاسكوربك</a:t>
            </a:r>
            <a:r>
              <a:rPr lang="ar-IQ" sz="2400" smtClean="0"/>
              <a:t> </a:t>
            </a:r>
            <a:r>
              <a:rPr lang="en-US" sz="2400" smtClean="0"/>
              <a:t>Ascorbic </a:t>
            </a:r>
            <a:r>
              <a:rPr lang="en-US" sz="2400" dirty="0" smtClean="0"/>
              <a:t>acid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IQ" dirty="0" smtClean="0"/>
              <a:t>المكونات العضوية   </a:t>
            </a:r>
            <a:r>
              <a:rPr lang="en-US" dirty="0" smtClean="0"/>
              <a:t>Organic nutrients </a:t>
            </a:r>
            <a:r>
              <a:rPr lang="ar-IQ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173</TotalTime>
  <Words>360</Words>
  <Application>Microsoft Office PowerPoint</Application>
  <PresentationFormat>عرض على الشاشة (3:4)‏</PresentationFormat>
  <Paragraphs>49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Concourse</vt:lpstr>
      <vt:lpstr>الاوساط الغذائية Nutrient Media</vt:lpstr>
      <vt:lpstr>مقدمة:</vt:lpstr>
      <vt:lpstr>مكونات الوسط الغذائي:</vt:lpstr>
      <vt:lpstr>المكونات اللاعضوية      Inorganic nutrients </vt:lpstr>
      <vt:lpstr>المكونات العضويةOrganic nutrients    </vt:lpstr>
      <vt:lpstr>المكونات العضوية  Organic nutrients </vt:lpstr>
      <vt:lpstr>المكونات العضوية   Organic nutrients 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الاوساط الغذائية Nutrient Media</dc:title>
  <dc:creator>Ali Hani</dc:creator>
  <cp:lastModifiedBy>alsalam</cp:lastModifiedBy>
  <cp:revision>12</cp:revision>
  <dcterms:created xsi:type="dcterms:W3CDTF">2014-11-01T18:19:53Z</dcterms:created>
  <dcterms:modified xsi:type="dcterms:W3CDTF">2017-10-21T18:11:16Z</dcterms:modified>
</cp:coreProperties>
</file>