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A622-61AF-4FEF-A6BF-5688B6EDE6FC}" type="datetimeFigureOut">
              <a:rPr lang="ar-IQ" smtClean="0"/>
              <a:pPr/>
              <a:t>24/01/1439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0181-E159-4E48-B08F-BE7A46EEF8A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التعقيم</a:t>
            </a:r>
            <a:br>
              <a:rPr lang="ar-IQ" dirty="0" smtClean="0"/>
            </a:br>
            <a:r>
              <a:rPr lang="en-US" dirty="0" smtClean="0"/>
              <a:t>Sterilization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زراعة </a:t>
            </a:r>
            <a:r>
              <a:rPr lang="ar-SA" b="1" dirty="0" err="1" smtClean="0"/>
              <a:t>انسجة</a:t>
            </a:r>
            <a:r>
              <a:rPr lang="ar-SA" b="1" dirty="0" smtClean="0"/>
              <a:t> عملي</a:t>
            </a:r>
          </a:p>
          <a:p>
            <a:r>
              <a:rPr lang="ar-SA" b="1" dirty="0" smtClean="0"/>
              <a:t>المحاضرة الثانية</a:t>
            </a:r>
            <a:endParaRPr lang="ar-IQ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تعقيم الجزء النباتي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تعقم </a:t>
            </a:r>
            <a:r>
              <a:rPr lang="ar-IQ" sz="2400" dirty="0" err="1" smtClean="0"/>
              <a:t>الاجزاء</a:t>
            </a:r>
            <a:r>
              <a:rPr lang="ar-IQ" sz="2400" dirty="0" smtClean="0"/>
              <a:t> النباتية </a:t>
            </a:r>
            <a:r>
              <a:rPr lang="ar-IQ" sz="2400" dirty="0" err="1" smtClean="0"/>
              <a:t>باحد</a:t>
            </a:r>
            <a:r>
              <a:rPr lang="ar-IQ" sz="2400" dirty="0" smtClean="0"/>
              <a:t> المحاليل التالية: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err="1" smtClean="0"/>
              <a:t>هايبوكلورات</a:t>
            </a:r>
            <a:r>
              <a:rPr lang="ar-IQ" sz="2400" dirty="0" smtClean="0"/>
              <a:t> الصوديوم 1-4% (القاصر التجاري)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المحلول المشبع </a:t>
            </a:r>
            <a:r>
              <a:rPr lang="ar-IQ" sz="2400" dirty="0" err="1" smtClean="0"/>
              <a:t>لهيبوكلورات</a:t>
            </a:r>
            <a:r>
              <a:rPr lang="ar-IQ" sz="2400" dirty="0" smtClean="0"/>
              <a:t> الكالسيوم 7%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محلول </a:t>
            </a:r>
            <a:r>
              <a:rPr lang="ar-IQ" sz="2400" dirty="0" err="1" smtClean="0"/>
              <a:t>البروم</a:t>
            </a:r>
            <a:r>
              <a:rPr lang="ar-IQ" sz="2400" dirty="0" smtClean="0"/>
              <a:t> المائي 1%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الكحول </a:t>
            </a:r>
            <a:r>
              <a:rPr lang="ar-IQ" sz="2400" dirty="0" err="1" smtClean="0"/>
              <a:t>الاثيلي</a:t>
            </a:r>
            <a:r>
              <a:rPr lang="ar-IQ" sz="2400" dirty="0" smtClean="0"/>
              <a:t> 70%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err="1" smtClean="0"/>
              <a:t>كلوريد</a:t>
            </a:r>
            <a:r>
              <a:rPr lang="ar-IQ" sz="2400" dirty="0" smtClean="0"/>
              <a:t> </a:t>
            </a:r>
            <a:r>
              <a:rPr lang="ar-IQ" sz="2400" dirty="0" err="1" smtClean="0"/>
              <a:t>الزئبق</a:t>
            </a:r>
            <a:r>
              <a:rPr lang="ar-IQ" sz="2400" dirty="0" smtClean="0"/>
              <a:t> 0,1 – 0,2%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محلول </a:t>
            </a:r>
            <a:r>
              <a:rPr lang="ar-IQ" sz="2400" dirty="0" err="1" smtClean="0"/>
              <a:t>بيروكسيد</a:t>
            </a:r>
            <a:r>
              <a:rPr lang="ar-IQ" sz="2400" dirty="0" smtClean="0"/>
              <a:t> </a:t>
            </a:r>
            <a:r>
              <a:rPr lang="ar-IQ" sz="2400" dirty="0" err="1" smtClean="0"/>
              <a:t>الهايدروجين</a:t>
            </a:r>
            <a:r>
              <a:rPr lang="ar-IQ" sz="2400" dirty="0" smtClean="0"/>
              <a:t> 10%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محلول </a:t>
            </a:r>
            <a:r>
              <a:rPr lang="ar-IQ" sz="2400" dirty="0" err="1" smtClean="0"/>
              <a:t>نترات</a:t>
            </a:r>
            <a:r>
              <a:rPr lang="ar-IQ" sz="2400" dirty="0" smtClean="0"/>
              <a:t> الفضة 1%</a:t>
            </a:r>
          </a:p>
          <a:p>
            <a:pPr marL="457200" indent="-457200">
              <a:buFont typeface="+mj-lt"/>
              <a:buAutoNum type="arabicPeriod"/>
            </a:pPr>
            <a:endParaRPr lang="ar-IQ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يتطلب العمل في زراعة </a:t>
            </a:r>
            <a:r>
              <a:rPr lang="ar-SA" dirty="0" err="1" smtClean="0"/>
              <a:t>الانسجة</a:t>
            </a:r>
            <a:r>
              <a:rPr lang="ar-SA" dirty="0" smtClean="0"/>
              <a:t> درجات عالية من التعقيم في جميع خطوات العمل </a:t>
            </a:r>
            <a:r>
              <a:rPr lang="ar-SA" dirty="0" err="1" smtClean="0"/>
              <a:t>اذ</a:t>
            </a:r>
            <a:r>
              <a:rPr lang="ar-SA" dirty="0" smtClean="0"/>
              <a:t> </a:t>
            </a:r>
            <a:r>
              <a:rPr lang="ar-SA" dirty="0" err="1" smtClean="0"/>
              <a:t>ان</a:t>
            </a:r>
            <a:r>
              <a:rPr lang="ar-SA" dirty="0" smtClean="0"/>
              <a:t> الخلايا النباتية </a:t>
            </a:r>
            <a:r>
              <a:rPr lang="ar-SA" dirty="0" err="1" smtClean="0"/>
              <a:t>والاحياء</a:t>
            </a:r>
            <a:r>
              <a:rPr lang="ar-SA" dirty="0" smtClean="0"/>
              <a:t> </a:t>
            </a:r>
            <a:r>
              <a:rPr lang="ar-SA" dirty="0" err="1" smtClean="0"/>
              <a:t>المجهرية</a:t>
            </a:r>
            <a:r>
              <a:rPr lang="ar-SA" dirty="0" smtClean="0"/>
              <a:t> لها نفس متطلبات النمو.</a:t>
            </a:r>
          </a:p>
          <a:p>
            <a:r>
              <a:rPr lang="ar-SA" dirty="0" smtClean="0"/>
              <a:t>وفي وحدات </a:t>
            </a:r>
            <a:r>
              <a:rPr lang="ar-SA" dirty="0" err="1" smtClean="0"/>
              <a:t>الانتاج</a:t>
            </a:r>
            <a:r>
              <a:rPr lang="ar-SA" dirty="0" smtClean="0"/>
              <a:t> التجاري لزراعة </a:t>
            </a:r>
            <a:r>
              <a:rPr lang="ar-SA" dirty="0" err="1" smtClean="0"/>
              <a:t>الانسجة</a:t>
            </a:r>
            <a:r>
              <a:rPr lang="ar-SA" dirty="0" smtClean="0"/>
              <a:t> فان تلوث دفعة من </a:t>
            </a:r>
            <a:r>
              <a:rPr lang="ar-SA" dirty="0" err="1" smtClean="0"/>
              <a:t>الزروعات</a:t>
            </a:r>
            <a:r>
              <a:rPr lang="ar-SA" dirty="0" smtClean="0"/>
              <a:t> ربما يسبب خسارة مادية كبيرة وحتى خسارة سلالة نباتية كاملة وعليه تفرض </a:t>
            </a:r>
            <a:r>
              <a:rPr lang="ar-SA" dirty="0" err="1" smtClean="0"/>
              <a:t>اجراءات</a:t>
            </a:r>
            <a:r>
              <a:rPr lang="ar-SA" dirty="0" smtClean="0"/>
              <a:t> وقائية صارمة لدخول </a:t>
            </a:r>
            <a:r>
              <a:rPr lang="ar-SA" dirty="0" err="1" smtClean="0"/>
              <a:t>الاشخاص</a:t>
            </a:r>
            <a:r>
              <a:rPr lang="ar-SA" dirty="0" smtClean="0"/>
              <a:t> والمواد الحية في مثل هكذا مختبرات. 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نظافة المختبر </a:t>
            </a:r>
            <a:r>
              <a:rPr lang="en-US" dirty="0" smtClean="0"/>
              <a:t>Lab Cleanliness   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تعتبر مشكلة التلوث </a:t>
            </a:r>
            <a:r>
              <a:rPr lang="en-US" sz="2400" dirty="0" smtClean="0"/>
              <a:t>Contamination</a:t>
            </a:r>
            <a:r>
              <a:rPr lang="ar-IQ" sz="2400" dirty="0" smtClean="0"/>
              <a:t> من </a:t>
            </a:r>
            <a:r>
              <a:rPr lang="ar-IQ" sz="2400" dirty="0" err="1" smtClean="0"/>
              <a:t>اهم</a:t>
            </a:r>
            <a:r>
              <a:rPr lang="ar-IQ" sz="2400" dirty="0" smtClean="0"/>
              <a:t> المشاكل التي يجب </a:t>
            </a:r>
            <a:r>
              <a:rPr lang="ar-IQ" sz="2400" dirty="0" err="1" smtClean="0"/>
              <a:t>الاخذ</a:t>
            </a:r>
            <a:r>
              <a:rPr lang="ar-IQ" sz="2400" dirty="0" smtClean="0"/>
              <a:t> </a:t>
            </a:r>
            <a:r>
              <a:rPr lang="ar-IQ" sz="2400" dirty="0" err="1" smtClean="0"/>
              <a:t>بها</a:t>
            </a:r>
            <a:r>
              <a:rPr lang="ar-IQ" sz="2400" dirty="0" smtClean="0"/>
              <a:t> بعين الاعتبار في مختبرات زراعة </a:t>
            </a:r>
            <a:r>
              <a:rPr lang="ar-IQ" sz="2400" dirty="0" err="1" smtClean="0"/>
              <a:t>الانسجة</a:t>
            </a:r>
            <a:r>
              <a:rPr lang="ar-IQ" sz="2400" dirty="0" smtClean="0"/>
              <a:t> </a:t>
            </a:r>
            <a:r>
              <a:rPr lang="ar-IQ" sz="2400" dirty="0" err="1" smtClean="0"/>
              <a:t>لانها</a:t>
            </a:r>
            <a:r>
              <a:rPr lang="ar-IQ" sz="2400" dirty="0" smtClean="0"/>
              <a:t> البيئة المثالية لنمو كافة </a:t>
            </a:r>
            <a:r>
              <a:rPr lang="ar-IQ" sz="2400" dirty="0" err="1" smtClean="0"/>
              <a:t>انواع</a:t>
            </a:r>
            <a:r>
              <a:rPr lang="ar-IQ" sz="2400" dirty="0" smtClean="0"/>
              <a:t> البكتريا والفطريات حيث يعيق التلوث نمو الخلايا النباتية بعدة طرق منها: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تحرير بعض </a:t>
            </a:r>
            <a:r>
              <a:rPr lang="ar-IQ" sz="2400" dirty="0" err="1" smtClean="0"/>
              <a:t>الانزيمات</a:t>
            </a:r>
            <a:r>
              <a:rPr lang="ar-IQ" sz="2400" dirty="0" smtClean="0"/>
              <a:t> والسموم التي تثبط نمو الخلايا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الامتصاص الانتقائي لعناصر غذائية معينة من وسط الزراعة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err="1" smtClean="0"/>
              <a:t>اصابة</a:t>
            </a:r>
            <a:r>
              <a:rPr lang="ar-IQ" sz="2400" dirty="0" smtClean="0"/>
              <a:t> وتلوث بعض </a:t>
            </a:r>
            <a:r>
              <a:rPr lang="ar-IQ" sz="2400" dirty="0" err="1" smtClean="0"/>
              <a:t>الانسجة</a:t>
            </a:r>
            <a:r>
              <a:rPr lang="ar-IQ" sz="2400" dirty="0" smtClean="0"/>
              <a:t> النباتية </a:t>
            </a:r>
            <a:endParaRPr lang="ar-IQ" sz="2400" dirty="0"/>
          </a:p>
        </p:txBody>
      </p:sp>
      <p:pic>
        <p:nvPicPr>
          <p:cNvPr id="1026" name="Picture 2" descr="نتيجة بحث الصور عن ‪media contamination‬‏"/>
          <p:cNvPicPr>
            <a:picLocks noChangeAspect="1" noChangeArrowheads="1"/>
          </p:cNvPicPr>
          <p:nvPr/>
        </p:nvPicPr>
        <p:blipFill>
          <a:blip r:embed="rId2"/>
          <a:srcRect l="6667" t="3333" r="6666" b="6666"/>
          <a:stretch>
            <a:fillRect/>
          </a:stretch>
        </p:blipFill>
        <p:spPr bwMode="auto">
          <a:xfrm>
            <a:off x="6072198" y="4071942"/>
            <a:ext cx="2571768" cy="2670683"/>
          </a:xfrm>
          <a:prstGeom prst="rect">
            <a:avLst/>
          </a:prstGeom>
          <a:noFill/>
        </p:spPr>
      </p:pic>
      <p:pic>
        <p:nvPicPr>
          <p:cNvPr id="1028" name="Picture 4" descr="نتيجة بحث الصور عن ‪media contamination‬‏"/>
          <p:cNvPicPr>
            <a:picLocks noChangeAspect="1" noChangeArrowheads="1"/>
          </p:cNvPicPr>
          <p:nvPr/>
        </p:nvPicPr>
        <p:blipFill>
          <a:blip r:embed="rId3"/>
          <a:srcRect l="3750" t="10638" r="9999" b="9574"/>
          <a:stretch>
            <a:fillRect/>
          </a:stretch>
        </p:blipFill>
        <p:spPr bwMode="auto">
          <a:xfrm>
            <a:off x="3286116" y="4112320"/>
            <a:ext cx="2428892" cy="2640100"/>
          </a:xfrm>
          <a:prstGeom prst="rect">
            <a:avLst/>
          </a:prstGeom>
          <a:noFill/>
        </p:spPr>
      </p:pic>
      <p:pic>
        <p:nvPicPr>
          <p:cNvPr id="1030" name="Picture 6" descr="نتيجة بحث الصور عن ‪media bacterial contamination‬‏"/>
          <p:cNvPicPr>
            <a:picLocks noChangeAspect="1" noChangeArrowheads="1"/>
          </p:cNvPicPr>
          <p:nvPr/>
        </p:nvPicPr>
        <p:blipFill>
          <a:blip r:embed="rId4"/>
          <a:srcRect l="11539" t="7732" r="24999" b="11082"/>
          <a:stretch>
            <a:fillRect/>
          </a:stretch>
        </p:blipFill>
        <p:spPr bwMode="auto">
          <a:xfrm>
            <a:off x="329944" y="4162863"/>
            <a:ext cx="2598982" cy="248084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نظافة المختبر </a:t>
            </a:r>
            <a:r>
              <a:rPr lang="en-US" dirty="0" smtClean="0"/>
              <a:t>Lab Cleanliness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الاحتياطات الواجب مراعاتها في مختبر زراعة </a:t>
            </a:r>
            <a:r>
              <a:rPr lang="ar-SA" sz="2400" dirty="0" err="1" smtClean="0"/>
              <a:t>الانسجة</a:t>
            </a:r>
            <a:r>
              <a:rPr lang="ar-SA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تقليل تيار الهواء في منطقة العمل لتجنب حركة سبورات </a:t>
            </a:r>
            <a:r>
              <a:rPr lang="ar-SA" sz="2400" dirty="0" err="1" smtClean="0"/>
              <a:t>الاحياء</a:t>
            </a:r>
            <a:r>
              <a:rPr lang="ar-SA" sz="2400" dirty="0" smtClean="0"/>
              <a:t> الدقيقة ويمنع استخدام المراوح في غرفة النقل الحاوية على </a:t>
            </a:r>
            <a:r>
              <a:rPr lang="en-US" sz="2400" dirty="0" smtClean="0"/>
              <a:t>Laminar</a:t>
            </a:r>
            <a:r>
              <a:rPr lang="ar-IQ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خزن </a:t>
            </a:r>
            <a:r>
              <a:rPr lang="ar-IQ" sz="2400" dirty="0" err="1" smtClean="0"/>
              <a:t>الاوساط</a:t>
            </a:r>
            <a:r>
              <a:rPr lang="ar-IQ" sz="2400" dirty="0" smtClean="0"/>
              <a:t> المحضرة والمحاليل المغذية </a:t>
            </a:r>
            <a:r>
              <a:rPr lang="ar-IQ" sz="2400" dirty="0" err="1" smtClean="0"/>
              <a:t>والادوات</a:t>
            </a:r>
            <a:r>
              <a:rPr lang="ar-IQ" sz="2400" dirty="0" smtClean="0"/>
              <a:t> في خزانة خاصة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استخدام منطقة معزولة للتنظيف والغسل وتحضير </a:t>
            </a:r>
            <a:r>
              <a:rPr lang="ar-IQ" sz="2400" dirty="0" err="1" smtClean="0"/>
              <a:t>الاوساط</a:t>
            </a:r>
            <a:endParaRPr lang="ar-IQ" sz="2400" dirty="0"/>
          </a:p>
        </p:txBody>
      </p:sp>
      <p:pic>
        <p:nvPicPr>
          <p:cNvPr id="8" name="صورة 7" descr="lab clea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066" y="4257693"/>
            <a:ext cx="2628900" cy="1743075"/>
          </a:xfrm>
          <a:prstGeom prst="rect">
            <a:avLst/>
          </a:prstGeom>
        </p:spPr>
      </p:pic>
      <p:pic>
        <p:nvPicPr>
          <p:cNvPr id="9" name="صورة 8" descr="lab clean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224356"/>
            <a:ext cx="2466975" cy="1847850"/>
          </a:xfrm>
          <a:prstGeom prst="rect">
            <a:avLst/>
          </a:prstGeom>
        </p:spPr>
      </p:pic>
      <p:pic>
        <p:nvPicPr>
          <p:cNvPr id="10" name="صورة 9" descr="lab cle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257685"/>
            <a:ext cx="2316410" cy="1814521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نظافة </a:t>
            </a:r>
            <a:r>
              <a:rPr lang="ar-SA" dirty="0" err="1" smtClean="0"/>
              <a:t>الادوات</a:t>
            </a:r>
            <a:r>
              <a:rPr lang="ar-SA" dirty="0" smtClean="0"/>
              <a:t> </a:t>
            </a:r>
            <a:r>
              <a:rPr lang="ar-SA" dirty="0" err="1" smtClean="0"/>
              <a:t>والاوساط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تجرى جميع خطوات الزراعة النسيجية تحت ظروف التعقيم لذا فان جميع المواد المستعملة في العمل تكون خالية من </a:t>
            </a:r>
            <a:r>
              <a:rPr lang="ar-SA" sz="2400" dirty="0" err="1" smtClean="0"/>
              <a:t>الاحياء</a:t>
            </a:r>
            <a:r>
              <a:rPr lang="ar-SA" sz="2400" dirty="0" smtClean="0"/>
              <a:t> الدقيقة ومعقمة. وبصورة عامة تستخدم ثلاث طرق للتعقيم في المختبر:</a:t>
            </a:r>
          </a:p>
          <a:p>
            <a:pPr>
              <a:buNone/>
            </a:pPr>
            <a:endParaRPr lang="ar-SA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SA" sz="2400" dirty="0" smtClean="0"/>
              <a:t>التعقيم الحراري الجاف </a:t>
            </a:r>
            <a:r>
              <a:rPr lang="en-US" sz="2400" dirty="0" smtClean="0"/>
              <a:t>Dry heat sterilization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التعقيم الحراري الرطب </a:t>
            </a:r>
            <a:r>
              <a:rPr lang="en-US" sz="2400" dirty="0" smtClean="0"/>
              <a:t>Wet heat sterilization</a:t>
            </a:r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التعقيم بالترشيح </a:t>
            </a:r>
            <a:r>
              <a:rPr lang="en-US" sz="2400" dirty="0" smtClean="0"/>
              <a:t>Filter sterilization</a:t>
            </a:r>
            <a:endParaRPr lang="ar-IQ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التعقيم الحراري الجاف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توضع الزجاجيات </a:t>
            </a:r>
            <a:r>
              <a:rPr lang="ar-SA" sz="2400" dirty="0" err="1" smtClean="0"/>
              <a:t>والادوات</a:t>
            </a:r>
            <a:r>
              <a:rPr lang="ar-SA" sz="2400" dirty="0" smtClean="0"/>
              <a:t> المعدنية وبقية المواد التي لا تحترق بالحرارة العالية في حاويات </a:t>
            </a:r>
            <a:r>
              <a:rPr lang="ar-SA" sz="2400" dirty="0" err="1" smtClean="0"/>
              <a:t>او</a:t>
            </a:r>
            <a:r>
              <a:rPr lang="ar-SA" sz="2400" dirty="0" smtClean="0"/>
              <a:t> تلف بورق </a:t>
            </a:r>
            <a:r>
              <a:rPr lang="ar-SA" sz="2400" dirty="0" err="1" smtClean="0"/>
              <a:t>الالمنيوم</a:t>
            </a:r>
            <a:r>
              <a:rPr lang="ar-SA" sz="2400" dirty="0" smtClean="0"/>
              <a:t> وتوضع في الفرن الجاف وتعقم لمدة لا تقل عن ثلاث ساعات وعلى درجة حرارة 140-160 درجة مئوية. </a:t>
            </a:r>
            <a:endParaRPr lang="ar-IQ" sz="2400" dirty="0"/>
          </a:p>
        </p:txBody>
      </p:sp>
      <p:pic>
        <p:nvPicPr>
          <p:cNvPr id="17410" name="Picture 2" descr="نتيجة بحث الصور عن ‪dry heat steriliz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14" y="2857496"/>
            <a:ext cx="3643338" cy="3643338"/>
          </a:xfrm>
          <a:prstGeom prst="rect">
            <a:avLst/>
          </a:prstGeom>
          <a:noFill/>
        </p:spPr>
      </p:pic>
      <p:pic>
        <p:nvPicPr>
          <p:cNvPr id="17412" name="Picture 4" descr="نتيجة بحث الصور عن ‪dry heat sterilization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807" y="3071810"/>
            <a:ext cx="4720945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التعقيم الحراري الرطب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من </a:t>
            </a:r>
            <a:r>
              <a:rPr lang="ar-SA" sz="2400" dirty="0" err="1" smtClean="0"/>
              <a:t>اكثر</a:t>
            </a:r>
            <a:r>
              <a:rPr lang="ar-SA" sz="2400" dirty="0" smtClean="0"/>
              <a:t> الطرق شيوعا في تعقيم </a:t>
            </a:r>
            <a:r>
              <a:rPr lang="ar-SA" sz="2400" dirty="0" err="1" smtClean="0"/>
              <a:t>الاوساط</a:t>
            </a:r>
            <a:r>
              <a:rPr lang="ar-SA" sz="2400" dirty="0" smtClean="0"/>
              <a:t> هي استخدام </a:t>
            </a:r>
            <a:r>
              <a:rPr lang="ar-SA" sz="2400" dirty="0" err="1" smtClean="0"/>
              <a:t>المعقام</a:t>
            </a:r>
            <a:r>
              <a:rPr lang="ar-SA" sz="2400" dirty="0" smtClean="0"/>
              <a:t> الحراري </a:t>
            </a:r>
            <a:r>
              <a:rPr lang="en-US" sz="2400" dirty="0" smtClean="0"/>
              <a:t>Autoclave</a:t>
            </a:r>
            <a:r>
              <a:rPr lang="ar-IQ" sz="2400" dirty="0" smtClean="0"/>
              <a:t> على درجة حرارة </a:t>
            </a:r>
            <a:r>
              <a:rPr lang="en-US" sz="2400" dirty="0" smtClean="0"/>
              <a:t>121</a:t>
            </a:r>
            <a:r>
              <a:rPr lang="ar-IQ" sz="2400" dirty="0" smtClean="0"/>
              <a:t> مئوي وضغط </a:t>
            </a:r>
            <a:r>
              <a:rPr lang="en-US" sz="2400" dirty="0" smtClean="0"/>
              <a:t>1.04</a:t>
            </a:r>
            <a:r>
              <a:rPr lang="ar-IQ" sz="2400" dirty="0" smtClean="0"/>
              <a:t> كغم/سم2 لمدة </a:t>
            </a:r>
            <a:r>
              <a:rPr lang="en-US" sz="2400" dirty="0" smtClean="0"/>
              <a:t>15-20</a:t>
            </a:r>
            <a:r>
              <a:rPr lang="ar-IQ" sz="2400" dirty="0" smtClean="0"/>
              <a:t> دقيقة وتختلف هذه البيانات باختلاف </a:t>
            </a:r>
            <a:r>
              <a:rPr lang="ar-IQ" sz="2400" dirty="0" err="1" smtClean="0"/>
              <a:t>احجام</a:t>
            </a:r>
            <a:r>
              <a:rPr lang="ar-IQ" sz="2400" dirty="0" smtClean="0"/>
              <a:t> الوسط. يجب وضع القناني الحاوية على الوسط بصورة عمودية ولا يملئ </a:t>
            </a:r>
            <a:r>
              <a:rPr lang="ar-IQ" sz="2400" dirty="0" err="1" smtClean="0"/>
              <a:t>اكثر</a:t>
            </a:r>
            <a:r>
              <a:rPr lang="ar-IQ" sz="2400" dirty="0" smtClean="0"/>
              <a:t> من 50% منها.</a:t>
            </a:r>
            <a:endParaRPr lang="ar-IQ" sz="2400" dirty="0"/>
          </a:p>
        </p:txBody>
      </p:sp>
      <p:pic>
        <p:nvPicPr>
          <p:cNvPr id="19458" name="Picture 2" descr="نتيجة بحث الصور عن ‪wet heat steriliz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6072198" cy="33689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التعقيم بالترشيح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يستعمل في حالة تعذر استخدام التعقيم الحراري للمحلول حيث تعمل مسامية المرشح التي تكون عادة بين </a:t>
            </a:r>
            <a:r>
              <a:rPr lang="en-US" sz="2400" dirty="0" smtClean="0"/>
              <a:t>0.22</a:t>
            </a:r>
            <a:r>
              <a:rPr lang="ar-IQ" sz="2400" dirty="0" smtClean="0"/>
              <a:t>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</a:t>
            </a:r>
            <a:r>
              <a:rPr lang="en-US" sz="2400" dirty="0" smtClean="0"/>
              <a:t>0.45</a:t>
            </a:r>
            <a:r>
              <a:rPr lang="ar-IQ" sz="2400" dirty="0" smtClean="0"/>
              <a:t> </a:t>
            </a:r>
            <a:r>
              <a:rPr lang="ar-IQ" sz="2400" dirty="0" err="1" smtClean="0"/>
              <a:t>مايكرومتر</a:t>
            </a:r>
            <a:r>
              <a:rPr lang="ar-IQ" sz="2400" dirty="0" smtClean="0"/>
              <a:t> على حجز </a:t>
            </a:r>
            <a:r>
              <a:rPr lang="ar-IQ" sz="2400" dirty="0" err="1" smtClean="0"/>
              <a:t>الاحياء</a:t>
            </a:r>
            <a:r>
              <a:rPr lang="ar-IQ" sz="2400" dirty="0" smtClean="0"/>
              <a:t> الدقيقة. تناسب هذه الطريقة بشكل عام المركبات غير الثابتة بالحرارة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الكيمياويات الحساسة للحرارة مثل منظمات النمو النباتية (</a:t>
            </a:r>
            <a:r>
              <a:rPr lang="en-US" sz="2400" dirty="0" err="1" smtClean="0"/>
              <a:t>Zeatin</a:t>
            </a:r>
            <a:r>
              <a:rPr lang="en-US" sz="2400" dirty="0" smtClean="0"/>
              <a:t>, IAA, IBA, GA3</a:t>
            </a:r>
            <a:r>
              <a:rPr lang="ar-IQ" sz="2400" dirty="0" smtClean="0"/>
              <a:t>) </a:t>
            </a:r>
            <a:r>
              <a:rPr lang="ar-IQ" sz="2400" dirty="0" err="1" smtClean="0"/>
              <a:t>والانزيمات</a:t>
            </a:r>
            <a:r>
              <a:rPr lang="ar-IQ" sz="2400" dirty="0" smtClean="0"/>
              <a:t> والمضادات الحيوية وغيرها.</a:t>
            </a:r>
            <a:endParaRPr lang="ar-IQ" sz="2400" dirty="0"/>
          </a:p>
        </p:txBody>
      </p:sp>
      <p:pic>
        <p:nvPicPr>
          <p:cNvPr id="20482" name="Picture 2" descr="نتيجة بحث الصور عن ‪filter steriliz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876"/>
            <a:ext cx="3414721" cy="3222551"/>
          </a:xfrm>
          <a:prstGeom prst="rect">
            <a:avLst/>
          </a:prstGeom>
          <a:noFill/>
        </p:spPr>
      </p:pic>
      <p:pic>
        <p:nvPicPr>
          <p:cNvPr id="7" name="صورة 6" descr="fil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643321"/>
            <a:ext cx="2928951" cy="2928951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تعقيم </a:t>
            </a:r>
            <a:r>
              <a:rPr lang="ar-IQ" dirty="0" err="1" smtClean="0"/>
              <a:t>الادوات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تعقم </a:t>
            </a:r>
            <a:r>
              <a:rPr lang="ar-IQ" sz="2400" dirty="0" err="1" smtClean="0"/>
              <a:t>ادوات</a:t>
            </a:r>
            <a:r>
              <a:rPr lang="ar-IQ" sz="2400" dirty="0" smtClean="0"/>
              <a:t> المختبر من مشارط وملاقط وغيرها عادة بالكحول متبوعة بتعريضها للهب. وتتوفر في وقتنا الحاضر خرز للتعقيم </a:t>
            </a:r>
            <a:r>
              <a:rPr lang="en-US" sz="2400" dirty="0" smtClean="0"/>
              <a:t>Bead sterilization</a:t>
            </a:r>
            <a:r>
              <a:rPr lang="ar-IQ" sz="2400" dirty="0" smtClean="0"/>
              <a:t> والتي تعمل على </a:t>
            </a:r>
            <a:r>
              <a:rPr lang="ar-IQ" sz="2400" dirty="0" err="1" smtClean="0"/>
              <a:t>اساس</a:t>
            </a:r>
            <a:r>
              <a:rPr lang="ar-IQ" sz="2400" dirty="0" smtClean="0"/>
              <a:t> التسخين الجاف. </a:t>
            </a:r>
            <a:endParaRPr lang="ar-IQ" sz="2400" dirty="0"/>
          </a:p>
        </p:txBody>
      </p:sp>
      <p:pic>
        <p:nvPicPr>
          <p:cNvPr id="5" name="صورة 4" descr="be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21" y="2857496"/>
            <a:ext cx="3786207" cy="3786207"/>
          </a:xfrm>
          <a:prstGeom prst="rect">
            <a:avLst/>
          </a:prstGeom>
        </p:spPr>
      </p:pic>
      <p:pic>
        <p:nvPicPr>
          <p:cNvPr id="6" name="صورة 5" descr="bead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742582"/>
            <a:ext cx="2662250" cy="34725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448</Words>
  <Application>Microsoft Office PowerPoint</Application>
  <PresentationFormat>عرض على الشاشة (3:4)‏</PresentationFormat>
  <Paragraphs>39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التعقيم Sterilization</vt:lpstr>
      <vt:lpstr>مقدمة</vt:lpstr>
      <vt:lpstr>نظافة المختبر Lab Cleanliness    </vt:lpstr>
      <vt:lpstr>نظافة المختبر Lab Cleanliness </vt:lpstr>
      <vt:lpstr>نظافة الادوات والاوساط</vt:lpstr>
      <vt:lpstr>التعقيم الحراري الجاف</vt:lpstr>
      <vt:lpstr>التعقيم الحراري الرطب</vt:lpstr>
      <vt:lpstr>التعقيم بالترشيح</vt:lpstr>
      <vt:lpstr>تعقيم الادوات</vt:lpstr>
      <vt:lpstr>تعقيم الجزء النباتي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التعقيم Sterilization</dc:title>
  <dc:creator>SPIDERHOUSE</dc:creator>
  <cp:lastModifiedBy>alsalam</cp:lastModifiedBy>
  <cp:revision>32</cp:revision>
  <dcterms:created xsi:type="dcterms:W3CDTF">2015-10-09T20:12:22Z</dcterms:created>
  <dcterms:modified xsi:type="dcterms:W3CDTF">2017-10-14T19:38:42Z</dcterms:modified>
</cp:coreProperties>
</file>