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8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50210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79977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22403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141833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145998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200895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42157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14629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15672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324959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40378-E19A-4A60-96C1-47E20DFF2E16}" type="datetimeFigureOut">
              <a:rPr lang="ar-IQ" smtClean="0"/>
              <a:pPr/>
              <a:t>06/03/1439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197065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8D40378-E19A-4A60-96C1-47E20DFF2E16}" type="datetimeFigureOut">
              <a:rPr lang="ar-IQ" smtClean="0"/>
              <a:pPr/>
              <a:t>06/03/1439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7DE41D4-8C50-492D-8495-58768C58524B}" type="slidenum">
              <a:rPr lang="ar-IQ" smtClean="0"/>
              <a:pPr/>
              <a:t>‹#›</a:t>
            </a:fld>
            <a:endParaRPr lang="ar-IQ"/>
          </a:p>
        </p:txBody>
      </p:sp>
    </p:spTree>
    <p:extLst>
      <p:ext uri="{BB962C8B-B14F-4D97-AF65-F5344CB8AC3E}">
        <p14:creationId xmlns:p14="http://schemas.microsoft.com/office/powerpoint/2010/main" xmlns="" val="4016772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الخطوات المتبعة لزراعة الانسجة النباتية</a:t>
            </a:r>
            <a:endParaRPr lang="ar-IQ" dirty="0"/>
          </a:p>
        </p:txBody>
      </p:sp>
      <p:sp>
        <p:nvSpPr>
          <p:cNvPr id="3" name="Subtitle 2"/>
          <p:cNvSpPr>
            <a:spLocks noGrp="1"/>
          </p:cNvSpPr>
          <p:nvPr>
            <p:ph type="subTitle" idx="1"/>
          </p:nvPr>
        </p:nvSpPr>
        <p:spPr/>
        <p:txBody>
          <a:bodyPr/>
          <a:lstStyle/>
          <a:p>
            <a:r>
              <a:rPr lang="ar-IQ" dirty="0" smtClean="0"/>
              <a:t>المحاضرة السادسة</a:t>
            </a:r>
          </a:p>
          <a:p>
            <a:r>
              <a:rPr lang="ar-IQ" dirty="0" smtClean="0"/>
              <a:t>زراعة الانسجة العملي</a:t>
            </a:r>
            <a:endParaRPr lang="ar-IQ" dirty="0"/>
          </a:p>
        </p:txBody>
      </p:sp>
    </p:spTree>
    <p:extLst>
      <p:ext uri="{BB962C8B-B14F-4D97-AF65-F5344CB8AC3E}">
        <p14:creationId xmlns:p14="http://schemas.microsoft.com/office/powerpoint/2010/main" xmlns="" val="1724861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تعقيم الجزء النباتي</a:t>
            </a:r>
            <a:endParaRPr lang="ar-IQ" dirty="0"/>
          </a:p>
        </p:txBody>
      </p:sp>
      <p:sp>
        <p:nvSpPr>
          <p:cNvPr id="3" name="Content Placeholder 2"/>
          <p:cNvSpPr>
            <a:spLocks noGrp="1"/>
          </p:cNvSpPr>
          <p:nvPr>
            <p:ph idx="1"/>
          </p:nvPr>
        </p:nvSpPr>
        <p:spPr/>
        <p:txBody>
          <a:bodyPr>
            <a:normAutofit/>
          </a:bodyPr>
          <a:lstStyle/>
          <a:p>
            <a:pPr algn="just"/>
            <a:r>
              <a:rPr lang="ar-IQ" sz="2400" dirty="0"/>
              <a:t>يستعمل لتعقيم الانسجة النباتية انواع مختلفة من المطهرات (كما ذكرت في المحاضرات السابقة) وقد ثبت فعالية محاليل هايبوكلورات الصوديوم او الكالسيوم في معظم الحالات ومن المهم ان نتذكر ان المعقم (المطهر السطحي ) قد يكون ساما للنسيج النباتي لذلك يجب تحديد تركيز المادة المستعملة للتعقيم وفترة التعقيم بعناية كبيرة لغرض الحد من موت النسيج النباتي ومن الضروري ان تكون المادة المستعملة للتعقيم سهلة الغسل ، وذلك لان بقاء قسم من المادة المعقمة على الجزء النباتي المزروع يؤثر سلبيا على نموه و تطوره .</a:t>
            </a:r>
          </a:p>
        </p:txBody>
      </p:sp>
    </p:spTree>
    <p:extLst>
      <p:ext uri="{BB962C8B-B14F-4D97-AF65-F5344CB8AC3E}">
        <p14:creationId xmlns:p14="http://schemas.microsoft.com/office/powerpoint/2010/main" xmlns="" val="370865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زراعة الجزء النباتي</a:t>
            </a:r>
            <a:endParaRPr lang="ar-IQ" dirty="0"/>
          </a:p>
        </p:txBody>
      </p:sp>
      <p:sp>
        <p:nvSpPr>
          <p:cNvPr id="3" name="Content Placeholder 2"/>
          <p:cNvSpPr>
            <a:spLocks noGrp="1"/>
          </p:cNvSpPr>
          <p:nvPr>
            <p:ph idx="1"/>
          </p:nvPr>
        </p:nvSpPr>
        <p:spPr/>
        <p:txBody>
          <a:bodyPr>
            <a:normAutofit/>
          </a:bodyPr>
          <a:lstStyle/>
          <a:p>
            <a:pPr algn="just"/>
            <a:r>
              <a:rPr lang="ar-SA" sz="2400" dirty="0"/>
              <a:t>يتم زراعة النسيج المستعمل بعد تعقيمه على سطح البيئة المعقمة المحضرة سابقا باستخدام أدوات معقمة وهذه الزراعة تتم داخل هود معقم وهذا في حالة البيئة الصلبة أما اذا كانت البيئة سائلة فيوضع الجزء النباتى المستخدم على ركاب منغمس في البيئة ويسمى (قنطرة) وهي من ورق الترشيح الذى يتشرب المحاليل وينقلها إلى الجزء المنزرع. ويفضل أن تكون البيئة المستخدمة في المراحل الأولى صلبة وقد تكون سائلة في المراحل التالية.</a:t>
            </a:r>
            <a:endParaRPr lang="en-US" sz="2400" dirty="0"/>
          </a:p>
          <a:p>
            <a:pPr marL="0" indent="0" algn="just">
              <a:buNone/>
            </a:pPr>
            <a:endParaRPr lang="ar-IQ" sz="24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334" r="15645" b="18567"/>
          <a:stretch/>
        </p:blipFill>
        <p:spPr bwMode="auto">
          <a:xfrm>
            <a:off x="467544" y="3877872"/>
            <a:ext cx="4069928" cy="2863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34346" y="3997623"/>
            <a:ext cx="3942110" cy="2623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5969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طرق الاكثار الدقيق</a:t>
            </a:r>
            <a:endParaRPr lang="ar-IQ" dirty="0"/>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ar-IQ" sz="2400" dirty="0" smtClean="0"/>
          </a:p>
          <a:p>
            <a:pPr marL="514350" indent="-514350">
              <a:buFont typeface="+mj-lt"/>
              <a:buAutoNum type="arabicPeriod"/>
            </a:pPr>
            <a:endParaRPr lang="ar-IQ" sz="2400" dirty="0"/>
          </a:p>
          <a:p>
            <a:pPr marL="514350" indent="-514350">
              <a:buFont typeface="+mj-lt"/>
              <a:buAutoNum type="arabicPeriod"/>
            </a:pPr>
            <a:r>
              <a:rPr lang="ar-IQ" sz="2400" dirty="0" smtClean="0"/>
              <a:t>تكوين الاجنة الجسمية              </a:t>
            </a:r>
            <a:r>
              <a:rPr lang="en-US" sz="2400" dirty="0" smtClean="0"/>
              <a:t>Somatic embryos formation</a:t>
            </a:r>
          </a:p>
          <a:p>
            <a:pPr marL="514350" indent="-514350">
              <a:buFont typeface="+mj-lt"/>
              <a:buAutoNum type="arabicPeriod"/>
            </a:pPr>
            <a:r>
              <a:rPr lang="ar-IQ" sz="2400" dirty="0" smtClean="0"/>
              <a:t>الاكثار السلالي                                  </a:t>
            </a:r>
            <a:r>
              <a:rPr lang="en-US" sz="2400" dirty="0" smtClean="0"/>
              <a:t>Clonal propagation</a:t>
            </a:r>
          </a:p>
          <a:p>
            <a:pPr marL="514350" indent="-514350">
              <a:buFont typeface="+mj-lt"/>
              <a:buAutoNum type="arabicPeriod"/>
            </a:pPr>
            <a:r>
              <a:rPr lang="ar-IQ" sz="2400" dirty="0" smtClean="0"/>
              <a:t>تكوين الافرع العرضية</a:t>
            </a:r>
            <a:r>
              <a:rPr lang="en-US" sz="2400" dirty="0" smtClean="0"/>
              <a:t>Adventitious shoots formation          </a:t>
            </a:r>
          </a:p>
          <a:p>
            <a:pPr marL="514350" indent="-514350">
              <a:buFont typeface="+mj-lt"/>
              <a:buAutoNum type="arabicPeriod"/>
            </a:pPr>
            <a:r>
              <a:rPr lang="ar-IQ" sz="2400" dirty="0" smtClean="0"/>
              <a:t>تكوين الاعضاء   </a:t>
            </a:r>
            <a:r>
              <a:rPr lang="en-US" sz="2400" dirty="0" smtClean="0"/>
              <a:t>Organogenesis                                             </a:t>
            </a:r>
            <a:endParaRPr lang="ar-IQ" sz="2400" dirty="0"/>
          </a:p>
        </p:txBody>
      </p:sp>
    </p:spTree>
    <p:extLst>
      <p:ext uri="{BB962C8B-B14F-4D97-AF65-F5344CB8AC3E}">
        <p14:creationId xmlns:p14="http://schemas.microsoft.com/office/powerpoint/2010/main" xmlns="" val="336321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تكوين الاجنة الجسمية</a:t>
            </a:r>
            <a:endParaRPr lang="ar-IQ" dirty="0"/>
          </a:p>
        </p:txBody>
      </p:sp>
      <p:sp>
        <p:nvSpPr>
          <p:cNvPr id="3" name="Content Placeholder 2"/>
          <p:cNvSpPr>
            <a:spLocks noGrp="1"/>
          </p:cNvSpPr>
          <p:nvPr>
            <p:ph idx="1"/>
          </p:nvPr>
        </p:nvSpPr>
        <p:spPr/>
        <p:txBody>
          <a:bodyPr>
            <a:normAutofit/>
          </a:bodyPr>
          <a:lstStyle/>
          <a:p>
            <a:pPr algn="just"/>
            <a:r>
              <a:rPr lang="ar-SA" sz="2400" dirty="0"/>
              <a:t>تنتج من عملية تكوين الاجنة الجسمية تراكيب ثنائية القطب (</a:t>
            </a:r>
            <a:r>
              <a:rPr lang="en-US" sz="2400" dirty="0"/>
              <a:t>Bipolar structures</a:t>
            </a:r>
            <a:r>
              <a:rPr lang="ar-IQ" sz="2400" dirty="0"/>
              <a:t>)  تحتوي على محور الجذر و الفرع و على نظام وعائي مستقل يمكن ان تنتج الاجنة الجسمية مباشرة من الجزء النباتي ( ويطلق عليه الاجنة المباشرة) او من نسيج الكالس الناشئ من الجزء النباتي ( تكون الاجنة غير مباشر)</a:t>
            </a:r>
            <a:endParaRPr lang="en-US" sz="2400" dirty="0"/>
          </a:p>
          <a:p>
            <a:pPr algn="just"/>
            <a:endParaRPr lang="ar-IQ"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3947889"/>
            <a:ext cx="3136465" cy="2361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7526" y="3929236"/>
            <a:ext cx="5182946" cy="2380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7329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الاكثار السلالي</a:t>
            </a:r>
            <a:endParaRPr lang="ar-IQ" dirty="0"/>
          </a:p>
        </p:txBody>
      </p:sp>
      <p:sp>
        <p:nvSpPr>
          <p:cNvPr id="3" name="Content Placeholder 2"/>
          <p:cNvSpPr>
            <a:spLocks noGrp="1"/>
          </p:cNvSpPr>
          <p:nvPr>
            <p:ph idx="1"/>
          </p:nvPr>
        </p:nvSpPr>
        <p:spPr/>
        <p:txBody>
          <a:bodyPr>
            <a:normAutofit/>
          </a:bodyPr>
          <a:lstStyle/>
          <a:p>
            <a:pPr algn="just"/>
            <a:r>
              <a:rPr lang="ar-IQ" sz="2400" dirty="0"/>
              <a:t>ان التبرعم الابطي (</a:t>
            </a:r>
            <a:r>
              <a:rPr lang="en-US" sz="2400" dirty="0"/>
              <a:t>Axillary budding </a:t>
            </a:r>
            <a:r>
              <a:rPr lang="ar-IQ" sz="2400" dirty="0"/>
              <a:t>) يتضمن الثباتة الوراثية لذا فقد ثبت ان انتاج نباتات من البراعم الابطية هي طريقة معول عليها في الاكثار خارج الجسم الحي تسمى بالاكثار السلالي ( </a:t>
            </a:r>
            <a:r>
              <a:rPr lang="en-US" sz="2400" dirty="0"/>
              <a:t>Clonal propagation </a:t>
            </a:r>
            <a:r>
              <a:rPr lang="ar-IQ" sz="2400" dirty="0"/>
              <a:t>) ان النبيتات الناشئة من البراعم الابطية مشابهة للنباتات الام ولكون حوالي 90% من عمليات الانتاج الحالية تتم بهذه التقانة عليه فهي الاوسع استعمالا في اكثار النباتات.</a:t>
            </a:r>
            <a:endParaRPr lang="en-US" sz="2400" dirty="0"/>
          </a:p>
          <a:p>
            <a:pPr algn="just"/>
            <a:endParaRPr lang="ar-IQ"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3666158"/>
            <a:ext cx="4703159" cy="2931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10919" y="3861048"/>
            <a:ext cx="4025577" cy="2555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504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تكوين الافرع العرضية</a:t>
            </a:r>
            <a:endParaRPr lang="ar-IQ" dirty="0"/>
          </a:p>
        </p:txBody>
      </p:sp>
      <p:sp>
        <p:nvSpPr>
          <p:cNvPr id="3" name="Content Placeholder 2"/>
          <p:cNvSpPr>
            <a:spLocks noGrp="1"/>
          </p:cNvSpPr>
          <p:nvPr>
            <p:ph idx="1"/>
          </p:nvPr>
        </p:nvSpPr>
        <p:spPr/>
        <p:txBody>
          <a:bodyPr>
            <a:normAutofit/>
          </a:bodyPr>
          <a:lstStyle/>
          <a:p>
            <a:pPr algn="just"/>
            <a:r>
              <a:rPr lang="ar-IQ" sz="2400" dirty="0"/>
              <a:t>تتكون براعم خضرية (</a:t>
            </a:r>
            <a:r>
              <a:rPr lang="en-US" sz="2400" dirty="0"/>
              <a:t>Shoot buds</a:t>
            </a:r>
            <a:r>
              <a:rPr lang="ar-IQ" sz="2400" dirty="0"/>
              <a:t>) من الخلايا المرستيمية الموجودة في الجزء النباتي استجابة لمنبه خارجي بينما تعرف البراعم التي تنشأ من خلايا غير مرستيمية موجودة في الجزء النباتي بالبراعم العرضية (</a:t>
            </a:r>
            <a:r>
              <a:rPr lang="en-US" sz="2400" dirty="0"/>
              <a:t>Adventitious buds</a:t>
            </a:r>
            <a:r>
              <a:rPr lang="ar-IQ" sz="2400" dirty="0"/>
              <a:t>) وتتكون الافراع العرضية على الجزء النباتي المتميز بقابلية تضاعف عالية معطيا مظهرا دالا على كثافة النمو من الجزء النباتي ولا يمكن تاكيد نقاوة التراكيب الوراثية للنبيتات الناتجة بهذه الطريقة لان التضاعف السريع ينتج كمية قليلة من الكالس و عندما ينتج الاخير تزداد فرصة التتغاير في الثباتية الوراثية.</a:t>
            </a:r>
            <a:endParaRPr lang="en-US" sz="2400" dirty="0"/>
          </a:p>
          <a:p>
            <a:pPr algn="just"/>
            <a:endParaRPr lang="ar-IQ"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3867" y="4329658"/>
            <a:ext cx="2920061" cy="2411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1409" y="4509120"/>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235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تكوين الاعضاء</a:t>
            </a:r>
            <a:endParaRPr lang="ar-IQ" dirty="0"/>
          </a:p>
        </p:txBody>
      </p:sp>
      <p:sp>
        <p:nvSpPr>
          <p:cNvPr id="3" name="Content Placeholder 2"/>
          <p:cNvSpPr>
            <a:spLocks noGrp="1"/>
          </p:cNvSpPr>
          <p:nvPr>
            <p:ph idx="1"/>
          </p:nvPr>
        </p:nvSpPr>
        <p:spPr/>
        <p:txBody>
          <a:bodyPr>
            <a:normAutofit/>
          </a:bodyPr>
          <a:lstStyle/>
          <a:p>
            <a:pPr algn="just"/>
            <a:r>
              <a:rPr lang="ar-IQ" sz="2400" dirty="0"/>
              <a:t>ان التغيرات الشكلية (</a:t>
            </a:r>
            <a:r>
              <a:rPr lang="en-US" sz="2400" dirty="0"/>
              <a:t>Morphological changes</a:t>
            </a:r>
            <a:r>
              <a:rPr lang="ar-IQ" sz="2400" dirty="0"/>
              <a:t>) في الكالس و المؤدية الى تكوين عضو جديد من الانسجة غي المتمايزة يسمى تكوين الاعضاء (</a:t>
            </a:r>
            <a:r>
              <a:rPr lang="en-US" sz="2400" dirty="0"/>
              <a:t>Organogenesis</a:t>
            </a:r>
            <a:r>
              <a:rPr lang="ar-IQ" sz="2400" dirty="0"/>
              <a:t>) ان تكون الاعضاء ( النموات الخضرية او الجذور او كلاهما) هي ظاهرة شائعة في مزارع الكالس و قد تم انتاج العديد من النباتات العشبية بهذه الطريقة و نتيجة تكون الكالس خلال العملية فربما يختلف التركيب الوراثي بعد الاخلاف عن التركيب الوراثي لنباتات الاباء . تعد العملية مشابهة لتكوين الاجنة الجسمية غير المباشر من ناحية ثباتية التراكيب الوراثية للنباتات الناتجة.</a:t>
            </a:r>
            <a:endParaRPr lang="en-US" sz="2400" dirty="0"/>
          </a:p>
          <a:p>
            <a:pPr algn="just"/>
            <a:endParaRPr lang="ar-IQ"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4324325"/>
            <a:ext cx="3278288" cy="2350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1960" y="4365104"/>
            <a:ext cx="3047075" cy="2282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296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اختيار النبات الام</a:t>
            </a:r>
            <a:endParaRPr lang="ar-IQ" dirty="0"/>
          </a:p>
        </p:txBody>
      </p:sp>
      <p:sp>
        <p:nvSpPr>
          <p:cNvPr id="3" name="Content Placeholder 2"/>
          <p:cNvSpPr>
            <a:spLocks noGrp="1"/>
          </p:cNvSpPr>
          <p:nvPr>
            <p:ph idx="1"/>
          </p:nvPr>
        </p:nvSpPr>
        <p:spPr/>
        <p:txBody>
          <a:bodyPr/>
          <a:lstStyle/>
          <a:p>
            <a:pPr algn="just"/>
            <a:r>
              <a:rPr lang="ar-SA" dirty="0"/>
              <a:t>يجب أن يكون نبات الأم في حالة صحية جيدة وفي بداية نشاطه وذو صفات جيدة خالية من الأمراض خاصة الأمراض الفيرسية ويجب أن يكون قد خرج من طور الراحة إذا كان له طور راحة مثل الدرنات والأبصال.</a:t>
            </a:r>
            <a:endParaRPr lang="en-US" dirty="0"/>
          </a:p>
          <a:p>
            <a:pPr marL="0" indent="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30663" y="3861048"/>
            <a:ext cx="3933825" cy="276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http://www.alsipnursery.com/sites/default/files/bulbheader.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41034"/>
          <a:stretch/>
        </p:blipFill>
        <p:spPr bwMode="auto">
          <a:xfrm>
            <a:off x="326524" y="4069035"/>
            <a:ext cx="4605516" cy="2600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5903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اختيار الجزء المزروع</a:t>
            </a:r>
            <a:endParaRPr lang="ar-IQ" dirty="0"/>
          </a:p>
        </p:txBody>
      </p:sp>
      <p:sp>
        <p:nvSpPr>
          <p:cNvPr id="3" name="Content Placeholder 2"/>
          <p:cNvSpPr>
            <a:spLocks noGrp="1"/>
          </p:cNvSpPr>
          <p:nvPr>
            <p:ph idx="1"/>
          </p:nvPr>
        </p:nvSpPr>
        <p:spPr/>
        <p:txBody>
          <a:bodyPr/>
          <a:lstStyle/>
          <a:p>
            <a:pPr marL="0" indent="0">
              <a:buNone/>
            </a:pPr>
            <a:r>
              <a:rPr lang="ar-SA" dirty="0" smtClean="0"/>
              <a:t>1- نوع الجزء النباتي  </a:t>
            </a:r>
            <a:r>
              <a:rPr lang="en-US" dirty="0" smtClean="0"/>
              <a:t>Explant type</a:t>
            </a:r>
          </a:p>
          <a:p>
            <a:pPr marL="0" indent="0">
              <a:buNone/>
            </a:pPr>
            <a:endParaRPr lang="ar-IQ"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382547" y="2014009"/>
            <a:ext cx="1211957" cy="161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9712" y="2204864"/>
            <a:ext cx="9620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000" y="2204864"/>
            <a:ext cx="3048000" cy="149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7426" t="3732" r="10971" b="18554"/>
          <a:stretch/>
        </p:blipFill>
        <p:spPr bwMode="auto">
          <a:xfrm>
            <a:off x="107504" y="3789040"/>
            <a:ext cx="1422401" cy="2035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23297" t="19082" r="5986" b="17913"/>
          <a:stretch/>
        </p:blipFill>
        <p:spPr bwMode="auto">
          <a:xfrm>
            <a:off x="5982319" y="2420888"/>
            <a:ext cx="1758033" cy="1158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619672" y="4407371"/>
            <a:ext cx="2705100" cy="168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8">
            <a:extLst>
              <a:ext uri="{28A0092B-C50C-407E-A947-70E740481C1C}">
                <a14:useLocalDpi xmlns:a14="http://schemas.microsoft.com/office/drawing/2010/main" xmlns="" val="0"/>
              </a:ext>
            </a:extLst>
          </a:blip>
          <a:srcRect r="60574"/>
          <a:stretch/>
        </p:blipFill>
        <p:spPr bwMode="auto">
          <a:xfrm>
            <a:off x="7884368" y="2348880"/>
            <a:ext cx="1070273" cy="168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9">
            <a:extLst>
              <a:ext uri="{28A0092B-C50C-407E-A947-70E740481C1C}">
                <a14:useLocalDpi xmlns:a14="http://schemas.microsoft.com/office/drawing/2010/main" xmlns="" val="0"/>
              </a:ext>
            </a:extLst>
          </a:blip>
          <a:srcRect r="21131"/>
          <a:stretch/>
        </p:blipFill>
        <p:spPr bwMode="auto">
          <a:xfrm>
            <a:off x="4427984" y="4474046"/>
            <a:ext cx="2103445" cy="161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750496" y="4149080"/>
            <a:ext cx="22860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4551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اختيار الجزء المزروع</a:t>
            </a:r>
            <a:endParaRPr lang="ar-IQ" dirty="0"/>
          </a:p>
        </p:txBody>
      </p:sp>
      <p:sp>
        <p:nvSpPr>
          <p:cNvPr id="3" name="Content Placeholder 2"/>
          <p:cNvSpPr>
            <a:spLocks noGrp="1"/>
          </p:cNvSpPr>
          <p:nvPr>
            <p:ph idx="1"/>
          </p:nvPr>
        </p:nvSpPr>
        <p:spPr/>
        <p:txBody>
          <a:bodyPr/>
          <a:lstStyle/>
          <a:p>
            <a:pPr marL="0" indent="0">
              <a:buNone/>
            </a:pPr>
            <a:r>
              <a:rPr lang="ar-SA" dirty="0" smtClean="0"/>
              <a:t>2- عمر الجزء النباتي  </a:t>
            </a:r>
            <a:r>
              <a:rPr lang="en-US" dirty="0" smtClean="0"/>
              <a:t>Age of explant</a:t>
            </a:r>
          </a:p>
          <a:p>
            <a:pPr marL="0" indent="0" algn="just">
              <a:buNone/>
            </a:pPr>
            <a:r>
              <a:rPr lang="ar-SA" sz="2400" dirty="0"/>
              <a:t>عادة يفضل إستخدام المنفصل النباتى صغير السن وفي بعض الأحيان يفضل إجراء عملية التطويش لتكوين نموات حديثة أكثر نشاطا عند زراعتها ويمكن كذلك الحصول على النموات الحديثة القوية بإجراء عمليات التطعيم (الأصل الصغير بالطعم من النبات الكبير) وكذلك معاملة النباتات بالجبريلين وفي بعض الأحيان يستخدم مركبات السيتوكاينين حيث يشجع ذلك على تكوين النموات الحديثة.</a:t>
            </a:r>
            <a:endParaRPr lang="en-US" sz="2400" dirty="0"/>
          </a:p>
          <a:p>
            <a:pPr marL="0" indent="0">
              <a:buNone/>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4134197"/>
            <a:ext cx="3809671" cy="253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8198"/>
          <a:stretch/>
        </p:blipFill>
        <p:spPr bwMode="auto">
          <a:xfrm>
            <a:off x="4932040" y="4134197"/>
            <a:ext cx="3530779" cy="253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133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اختيار الجزء المزروع</a:t>
            </a:r>
            <a:endParaRPr lang="ar-IQ" dirty="0"/>
          </a:p>
        </p:txBody>
      </p:sp>
      <p:sp>
        <p:nvSpPr>
          <p:cNvPr id="3" name="Content Placeholder 2"/>
          <p:cNvSpPr>
            <a:spLocks noGrp="1"/>
          </p:cNvSpPr>
          <p:nvPr>
            <p:ph idx="1"/>
          </p:nvPr>
        </p:nvSpPr>
        <p:spPr/>
        <p:txBody>
          <a:bodyPr/>
          <a:lstStyle/>
          <a:p>
            <a:pPr marL="0" indent="0">
              <a:buNone/>
            </a:pPr>
            <a:r>
              <a:rPr lang="ar-SA" dirty="0" smtClean="0"/>
              <a:t>3- حجم الجزء النباتي   </a:t>
            </a:r>
            <a:r>
              <a:rPr lang="en-US" dirty="0" smtClean="0"/>
              <a:t>Size of explant</a:t>
            </a:r>
          </a:p>
          <a:p>
            <a:pPr marL="0" indent="0" algn="just">
              <a:buNone/>
            </a:pPr>
            <a:r>
              <a:rPr lang="ar-IQ" dirty="0" smtClean="0"/>
              <a:t>يتناسب حجم الجزء النباتي المزروع طرديا مع نجاح عملية الزراعة الا انه يعاب على الاجزاء الكبيرة نسبيا ان نسب التلوث فيها تكون عالية وقد وجد </a:t>
            </a:r>
            <a:r>
              <a:rPr lang="en-US" dirty="0"/>
              <a:t>El-</a:t>
            </a:r>
            <a:r>
              <a:rPr lang="en-US" dirty="0" err="1"/>
              <a:t>Shobaky</a:t>
            </a:r>
            <a:r>
              <a:rPr lang="ar-SA" dirty="0"/>
              <a:t>  (1991)</a:t>
            </a:r>
            <a:r>
              <a:rPr lang="ar-SA" b="1" dirty="0"/>
              <a:t> -</a:t>
            </a:r>
            <a:r>
              <a:rPr lang="ar-SA" dirty="0"/>
              <a:t> أن طول المرستيم (0.1-0.25 مم) أدت الى إنتاج نباتات خالية من الفيروس من نباتات مصابة من البطاطس.</a:t>
            </a:r>
            <a:r>
              <a:rPr lang="ar-IQ" dirty="0" smtClean="0"/>
              <a:t> </a:t>
            </a: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4869160"/>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9872" y="4941168"/>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86847" y="4916760"/>
            <a:ext cx="2333625"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150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تحضير الجزء النباتي</a:t>
            </a:r>
            <a:endParaRPr lang="ar-IQ" dirty="0"/>
          </a:p>
        </p:txBody>
      </p:sp>
      <p:sp>
        <p:nvSpPr>
          <p:cNvPr id="3" name="Content Placeholder 2"/>
          <p:cNvSpPr>
            <a:spLocks noGrp="1"/>
          </p:cNvSpPr>
          <p:nvPr>
            <p:ph idx="1"/>
          </p:nvPr>
        </p:nvSpPr>
        <p:spPr/>
        <p:txBody>
          <a:bodyPr>
            <a:normAutofit/>
          </a:bodyPr>
          <a:lstStyle/>
          <a:p>
            <a:pPr algn="just"/>
            <a:r>
              <a:rPr lang="ar-IQ" sz="2400" dirty="0"/>
              <a:t>يفضل ان تجلب المواد النباتية من الحقل الى المختبر في صناديق حاوية على الثلج او تحت التبريد الجاف لتقليل انشطة عمليات الهدم الايضية الى ادنى </a:t>
            </a:r>
            <a:r>
              <a:rPr lang="ar-IQ" sz="2400" dirty="0" smtClean="0"/>
              <a:t>مستوى.</a:t>
            </a:r>
          </a:p>
          <a:p>
            <a:pPr algn="just"/>
            <a:r>
              <a:rPr lang="ar-IQ" sz="2400" dirty="0"/>
              <a:t>تحتاج بعض البذور الصلبة مثل بذور العائلة البقولية او البذور ذات الاغلفة الصلبة الى معالجات بحامض الكبريتيك بتركيز 50% لفترة (2-10) دقائق لكسر </a:t>
            </a:r>
            <a:r>
              <a:rPr lang="ar-IQ" sz="2400" dirty="0" smtClean="0"/>
              <a:t>سكونها.</a:t>
            </a:r>
          </a:p>
          <a:p>
            <a:pPr algn="just"/>
            <a:r>
              <a:rPr lang="ar-IQ" sz="2400" dirty="0"/>
              <a:t>عند استعمال البراعم الطرفية والابطية تزرال الاوراق الزائدة ثم تعامل بمادة ناشرة و تغمر سريعا في محلول الايثانول 70 % او تغمر لمدة (5-10 ) دقائق في المحلول </a:t>
            </a:r>
            <a:r>
              <a:rPr lang="ar-IQ" sz="2400" dirty="0" smtClean="0"/>
              <a:t>المنظف (القاصر)</a:t>
            </a:r>
            <a:endParaRPr lang="ar-IQ" sz="2400" dirty="0"/>
          </a:p>
        </p:txBody>
      </p:sp>
    </p:spTree>
    <p:extLst>
      <p:ext uri="{BB962C8B-B14F-4D97-AF65-F5344CB8AC3E}">
        <p14:creationId xmlns:p14="http://schemas.microsoft.com/office/powerpoint/2010/main" xmlns="" val="15230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تحضير الجزء النباتي</a:t>
            </a:r>
            <a:endParaRPr lang="ar-IQ" dirty="0"/>
          </a:p>
        </p:txBody>
      </p:sp>
      <p:sp>
        <p:nvSpPr>
          <p:cNvPr id="3" name="Content Placeholder 2"/>
          <p:cNvSpPr>
            <a:spLocks noGrp="1"/>
          </p:cNvSpPr>
          <p:nvPr>
            <p:ph idx="1"/>
          </p:nvPr>
        </p:nvSpPr>
        <p:spPr/>
        <p:txBody>
          <a:bodyPr/>
          <a:lstStyle/>
          <a:p>
            <a:r>
              <a:rPr lang="ar-IQ" dirty="0" smtClean="0"/>
              <a:t>الاجزاء النباتية من الساق:</a:t>
            </a:r>
          </a:p>
          <a:p>
            <a:pPr marL="0" indent="0" algn="just">
              <a:buNone/>
            </a:pPr>
            <a:r>
              <a:rPr lang="ar-IQ" sz="2400" dirty="0"/>
              <a:t>عند استعمال قطع من الساق لتنشئة مزراع الانسجة يجب ختم نهايتها المقطوعة بشمع المولتن (</a:t>
            </a:r>
            <a:r>
              <a:rPr lang="en-US" sz="2400" dirty="0"/>
              <a:t>molten</a:t>
            </a:r>
            <a:r>
              <a:rPr lang="ar-IQ" sz="2400" dirty="0"/>
              <a:t>) ثم تعقم و تشطف بالماء المقطر المعقم بشكل جيد بعد ذلك تنقل قطع الساق الى اطباق بتري معقمة او ورقة ترشيح معقمة و تزال نهايتها بالمشرط ثم تحضر الاجزاء النباتية الحاوية على عقدة او اكثر بالحجم المناسب و تنقل الى الوسط المعد للزراعة.</a:t>
            </a:r>
            <a:endParaRPr lang="en-US" sz="2400" dirty="0"/>
          </a:p>
          <a:p>
            <a:pPr marL="0" indent="0">
              <a:buNone/>
            </a:pPr>
            <a:endParaRPr lang="ar-IQ" dirty="0"/>
          </a:p>
        </p:txBody>
      </p:sp>
    </p:spTree>
    <p:extLst>
      <p:ext uri="{BB962C8B-B14F-4D97-AF65-F5344CB8AC3E}">
        <p14:creationId xmlns:p14="http://schemas.microsoft.com/office/powerpoint/2010/main" xmlns="" val="184631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تحضير الجزء النباتي</a:t>
            </a:r>
            <a:endParaRPr lang="ar-IQ" dirty="0"/>
          </a:p>
        </p:txBody>
      </p:sp>
      <p:sp>
        <p:nvSpPr>
          <p:cNvPr id="3" name="Content Placeholder 2"/>
          <p:cNvSpPr>
            <a:spLocks noGrp="1"/>
          </p:cNvSpPr>
          <p:nvPr>
            <p:ph idx="1"/>
          </p:nvPr>
        </p:nvSpPr>
        <p:spPr/>
        <p:txBody>
          <a:bodyPr>
            <a:normAutofit/>
          </a:bodyPr>
          <a:lstStyle/>
          <a:p>
            <a:r>
              <a:rPr lang="ar-IQ" dirty="0" smtClean="0"/>
              <a:t>تحضير قرص الورقة والدرنات:</a:t>
            </a:r>
          </a:p>
          <a:p>
            <a:pPr marL="0" indent="0" algn="just">
              <a:buNone/>
            </a:pPr>
            <a:r>
              <a:rPr lang="ar-IQ" sz="2400" dirty="0"/>
              <a:t>يحضر قرص الورقة بعد تعقيم الورقة الكاملة باستخدام ورقة ترشيح </a:t>
            </a:r>
            <a:r>
              <a:rPr lang="ar-IQ" sz="2400" dirty="0" smtClean="0"/>
              <a:t>معقمة </a:t>
            </a:r>
            <a:r>
              <a:rPr lang="ar-IQ" sz="2400" dirty="0"/>
              <a:t>و في حالة استخدام الاوراق الكبيرة المساحة يمكن تحضير اجزاء او اقراص منها تعقم بعد </a:t>
            </a:r>
            <a:r>
              <a:rPr lang="ar-IQ" sz="2400" dirty="0" smtClean="0"/>
              <a:t>التحضير.</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567" y="3501008"/>
            <a:ext cx="3935369" cy="294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3065" r="22173" b="45484"/>
          <a:stretch/>
        </p:blipFill>
        <p:spPr bwMode="auto">
          <a:xfrm>
            <a:off x="4186889" y="3515331"/>
            <a:ext cx="4921615" cy="2865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696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تحضير الجزء النباتي</a:t>
            </a:r>
            <a:endParaRPr lang="ar-IQ" dirty="0"/>
          </a:p>
        </p:txBody>
      </p:sp>
      <p:sp>
        <p:nvSpPr>
          <p:cNvPr id="3" name="Content Placeholder 2"/>
          <p:cNvSpPr>
            <a:spLocks noGrp="1"/>
          </p:cNvSpPr>
          <p:nvPr>
            <p:ph idx="1"/>
          </p:nvPr>
        </p:nvSpPr>
        <p:spPr/>
        <p:txBody>
          <a:bodyPr>
            <a:normAutofit/>
          </a:bodyPr>
          <a:lstStyle/>
          <a:p>
            <a:r>
              <a:rPr lang="ar-IQ" dirty="0" smtClean="0"/>
              <a:t>تحضير قرص الورقة والدرنات:</a:t>
            </a:r>
          </a:p>
          <a:p>
            <a:pPr marL="0" indent="0" algn="just">
              <a:buNone/>
            </a:pPr>
            <a:r>
              <a:rPr lang="ar-IQ" sz="2400" dirty="0" smtClean="0"/>
              <a:t>اما في حالة استخدام الاجزاء الدرنية لنبات مثل الالمازة او جذر قصب السكر او جذر الجزر كمادة نباتية تعقم القطع الكبيرة او الدرنات الكاملة ثم تحضر الانسجة على اشكال اسطوانية او اقراص باستعمال المشرط تحت ظروف التعقيم ويتم تحضير و تعقيم الاجزاء النباتية تحت ظروف منضدة انسياب الهواء الطبقي .</a:t>
            </a:r>
            <a:endParaRPr lang="en-US" sz="2400" dirty="0" smtClean="0"/>
          </a:p>
          <a:p>
            <a:endParaRPr lang="ar-IQ" sz="2400" dirty="0" smtClean="0"/>
          </a:p>
          <a:p>
            <a:endParaRPr lang="ar-IQ"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747120"/>
            <a:ext cx="3817666" cy="2994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57421" y="3748832"/>
            <a:ext cx="3591043" cy="2992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3119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923</Words>
  <Application>Microsoft Office PowerPoint</Application>
  <PresentationFormat>عرض على الشاشة (3:4)‏</PresentationFormat>
  <Paragraphs>45</Paragraphs>
  <Slides>16</Slides>
  <Notes>0</Notes>
  <HiddenSlides>0</HiddenSlides>
  <MMClips>0</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Office Theme</vt:lpstr>
      <vt:lpstr>الخطوات المتبعة لزراعة الانسجة النباتية</vt:lpstr>
      <vt:lpstr>اختيار النبات الام</vt:lpstr>
      <vt:lpstr>اختيار الجزء المزروع</vt:lpstr>
      <vt:lpstr>اختيار الجزء المزروع</vt:lpstr>
      <vt:lpstr>اختيار الجزء المزروع</vt:lpstr>
      <vt:lpstr>تحضير الجزء النباتي</vt:lpstr>
      <vt:lpstr>تحضير الجزء النباتي</vt:lpstr>
      <vt:lpstr>تحضير الجزء النباتي</vt:lpstr>
      <vt:lpstr>تحضير الجزء النباتي</vt:lpstr>
      <vt:lpstr>تعقيم الجزء النباتي</vt:lpstr>
      <vt:lpstr>زراعة الجزء النباتي</vt:lpstr>
      <vt:lpstr>طرق الاكثار الدقيق</vt:lpstr>
      <vt:lpstr>تكوين الاجنة الجسمية</vt:lpstr>
      <vt:lpstr>الاكثار السلالي</vt:lpstr>
      <vt:lpstr>تكوين الافرع العرضية</vt:lpstr>
      <vt:lpstr>تكوين الاعضاء</vt:lpstr>
    </vt:vector>
  </TitlesOfParts>
  <Company>Mohamed Khaled Ibrahim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الخطوات المتبعة لزراعة الانسجة النباتية</dc:title>
  <dc:creator>SPIDERHOUSE</dc:creator>
  <cp:lastModifiedBy>alsalam</cp:lastModifiedBy>
  <cp:revision>18</cp:revision>
  <dcterms:created xsi:type="dcterms:W3CDTF">2015-12-12T18:47:47Z</dcterms:created>
  <dcterms:modified xsi:type="dcterms:W3CDTF">2017-11-24T16:46:25Z</dcterms:modified>
</cp:coreProperties>
</file>