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8" r:id="rId3"/>
    <p:sldId id="261" r:id="rId4"/>
    <p:sldId id="259" r:id="rId5"/>
    <p:sldId id="260" r:id="rId6"/>
    <p:sldId id="264" r:id="rId7"/>
    <p:sldId id="262" r:id="rId8"/>
    <p:sldId id="263" r:id="rId9"/>
    <p:sldId id="265" r:id="rId10"/>
    <p:sldId id="267" r:id="rId11"/>
    <p:sldId id="268" r:id="rId12"/>
    <p:sldId id="271" r:id="rId13"/>
    <p:sldId id="274" r:id="rId14"/>
    <p:sldId id="275"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5" d="100"/>
          <a:sy n="75" d="100"/>
        </p:scale>
        <p:origin x="-11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F8A88DF5-6A86-4A0F-8BD2-91F28A42868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8A88DF5-6A86-4A0F-8BD2-91F28A42868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8" name="Slide Number Placeholder 7"/>
          <p:cNvSpPr>
            <a:spLocks noGrp="1"/>
          </p:cNvSpPr>
          <p:nvPr>
            <p:ph type="sldNum" sz="quarter" idx="11"/>
          </p:nvPr>
        </p:nvSpPr>
        <p:spPr/>
        <p:txBody>
          <a:bodyPr/>
          <a:lstStyle/>
          <a:p>
            <a:fld id="{F8A88DF5-6A86-4A0F-8BD2-91F28A42868D}" type="slidenum">
              <a:rPr lang="ar-IQ" smtClean="0"/>
              <a:pPr/>
              <a:t>‹#›</a:t>
            </a:fld>
            <a:endParaRPr lang="ar-IQ"/>
          </a:p>
        </p:txBody>
      </p:sp>
      <p:sp>
        <p:nvSpPr>
          <p:cNvPr id="9" name="Footer Placeholder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DEA8C1-BE81-434A-835A-354AB90F4455}" type="datetimeFigureOut">
              <a:rPr lang="ar-IQ" smtClean="0"/>
              <a:pPr/>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156448" y="6422064"/>
            <a:ext cx="762000" cy="365125"/>
          </a:xfrm>
        </p:spPr>
        <p:txBody>
          <a:bodyPr/>
          <a:lstStyle/>
          <a:p>
            <a:fld id="{F8A88DF5-6A86-4A0F-8BD2-91F28A42868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4DEA8C1-BE81-434A-835A-354AB90F4455}" type="datetimeFigureOut">
              <a:rPr lang="ar-IQ" smtClean="0"/>
              <a:pPr/>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8A88DF5-6A86-4A0F-8BD2-91F28A42868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4DEA8C1-BE81-434A-835A-354AB90F4455}" type="datetimeFigureOut">
              <a:rPr lang="ar-IQ" smtClean="0"/>
              <a:pPr/>
              <a:t>20/07/1441</a:t>
            </a:fld>
            <a:endParaRPr lang="ar-IQ"/>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8A88DF5-6A86-4A0F-8BD2-91F28A42868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357298"/>
            <a:ext cx="7772400" cy="157163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800" dirty="0" smtClean="0">
                <a:solidFill>
                  <a:schemeClr val="tx1"/>
                </a:solidFill>
                <a:cs typeface="+mj-cs"/>
              </a:rPr>
              <a:t>علم زراعة الانسجة النباتية </a:t>
            </a:r>
            <a:endParaRPr lang="ar-IQ" sz="4800" dirty="0">
              <a:solidFill>
                <a:schemeClr val="tx1"/>
              </a:solidFill>
              <a:cs typeface="+mj-cs"/>
            </a:endParaRPr>
          </a:p>
        </p:txBody>
      </p:sp>
      <p:sp>
        <p:nvSpPr>
          <p:cNvPr id="3" name="Subtitle 2"/>
          <p:cNvSpPr>
            <a:spLocks noGrp="1"/>
          </p:cNvSpPr>
          <p:nvPr>
            <p:ph type="subTitle" idx="1"/>
          </p:nvPr>
        </p:nvSpPr>
        <p:spPr>
          <a:xfrm>
            <a:off x="0" y="4000504"/>
            <a:ext cx="4714876" cy="2143140"/>
          </a:xfrm>
          <a:ln>
            <a:solidFill>
              <a:schemeClr val="tx1"/>
            </a:solid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en-US" dirty="0" smtClean="0">
                <a:solidFill>
                  <a:schemeClr val="bg1"/>
                </a:solidFill>
                <a:cs typeface="+mj-cs"/>
              </a:rPr>
              <a:t> </a:t>
            </a:r>
            <a:r>
              <a:rPr lang="ar-IQ" dirty="0" smtClean="0">
                <a:solidFill>
                  <a:schemeClr val="bg1"/>
                </a:solidFill>
                <a:cs typeface="+mj-cs"/>
              </a:rPr>
              <a:t>اعداد</a:t>
            </a:r>
          </a:p>
          <a:p>
            <a:pPr algn="r"/>
            <a:r>
              <a:rPr lang="ar-IQ" dirty="0" smtClean="0">
                <a:solidFill>
                  <a:schemeClr val="bg1"/>
                </a:solidFill>
                <a:cs typeface="+mj-cs"/>
              </a:rPr>
              <a:t>أ.م.د. لمياء خليفة </a:t>
            </a:r>
            <a:r>
              <a:rPr lang="ar-IQ" dirty="0" smtClean="0">
                <a:solidFill>
                  <a:schemeClr val="bg1"/>
                </a:solidFill>
                <a:cs typeface="+mj-cs"/>
              </a:rPr>
              <a:t>+ م. م. </a:t>
            </a:r>
            <a:r>
              <a:rPr lang="ar-IQ" smtClean="0">
                <a:solidFill>
                  <a:schemeClr val="bg1"/>
                </a:solidFill>
                <a:cs typeface="+mj-cs"/>
              </a:rPr>
              <a:t>علي هاني +</a:t>
            </a:r>
            <a:r>
              <a:rPr lang="ar-IQ" smtClean="0">
                <a:solidFill>
                  <a:schemeClr val="bg1"/>
                </a:solidFill>
                <a:cs typeface="+mj-cs"/>
              </a:rPr>
              <a:t>م.م</a:t>
            </a:r>
            <a:r>
              <a:rPr lang="ar-IQ" dirty="0" smtClean="0">
                <a:solidFill>
                  <a:schemeClr val="bg1"/>
                </a:solidFill>
                <a:cs typeface="+mj-cs"/>
              </a:rPr>
              <a:t>. إسراء رفعت خيري</a:t>
            </a:r>
          </a:p>
          <a:p>
            <a:r>
              <a:rPr lang="ar-IQ" dirty="0" smtClean="0">
                <a:solidFill>
                  <a:schemeClr val="bg1"/>
                </a:solidFill>
                <a:cs typeface="+mj-cs"/>
              </a:rPr>
              <a:t>كلية الزراعة /جامعة بغداد </a:t>
            </a:r>
          </a:p>
          <a:p>
            <a:r>
              <a:rPr lang="ar-IQ" dirty="0" smtClean="0">
                <a:solidFill>
                  <a:schemeClr val="bg1"/>
                </a:solidFill>
                <a:cs typeface="+mj-cs"/>
              </a:rPr>
              <a:t>قسم البستنة وهندسة الحدائق </a:t>
            </a:r>
          </a:p>
          <a:p>
            <a:endParaRPr lang="ar-IQ"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571472" y="714356"/>
            <a:ext cx="8286808" cy="5078313"/>
          </a:xfrm>
          <a:prstGeom prst="rect">
            <a:avLst/>
          </a:prstGeom>
        </p:spPr>
        <p:txBody>
          <a:bodyPr wrap="square">
            <a:spAutoFit/>
          </a:bodyPr>
          <a:lstStyle/>
          <a:p>
            <a:pPr>
              <a:spcBef>
                <a:spcPct val="50000"/>
              </a:spcBef>
            </a:pPr>
            <a:r>
              <a:rPr lang="ar-IQ" sz="5400" b="1" dirty="0" smtClean="0">
                <a:solidFill>
                  <a:schemeClr val="tx2">
                    <a:lumMod val="60000"/>
                    <a:lumOff val="40000"/>
                  </a:schemeClr>
                </a:solidFill>
              </a:rPr>
              <a:t>مرحلة الاقلمة والنقل للبيئة الخارجية</a:t>
            </a:r>
          </a:p>
          <a:p>
            <a:pPr>
              <a:spcBef>
                <a:spcPct val="50000"/>
              </a:spcBef>
            </a:pPr>
            <a:r>
              <a:rPr lang="ar-SA" sz="4800" dirty="0" smtClean="0">
                <a:solidFill>
                  <a:schemeClr val="bg1"/>
                </a:solidFill>
                <a:cs typeface="+mj-cs"/>
              </a:rPr>
              <a:t>تعرف الأقلمة بأنها عملية تهيئة النباتات النسيجية للنمو في الظروف الطبيعية كنباتات ذاتية التغذية</a:t>
            </a:r>
            <a:r>
              <a:rPr lang="en-US" sz="4800" dirty="0" smtClean="0">
                <a:cs typeface="+mj-cs"/>
              </a:rPr>
              <a:t>.Autotrophic </a:t>
            </a:r>
            <a:endParaRPr lang="en-US" sz="4800" dirty="0">
              <a:cs typeface="+mj-cs"/>
            </a:endParaRPr>
          </a:p>
        </p:txBody>
      </p:sp>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3"/>
          <p:cNvGraphicFramePr>
            <a:graphicFrameLocks noChangeAspect="1"/>
          </p:cNvGraphicFramePr>
          <p:nvPr/>
        </p:nvGraphicFramePr>
        <p:xfrm>
          <a:off x="4500563" y="0"/>
          <a:ext cx="4643437" cy="6858000"/>
        </p:xfrm>
        <a:graphic>
          <a:graphicData uri="http://schemas.openxmlformats.org/presentationml/2006/ole">
            <p:oleObj spid="_x0000_s23554" name="Photo Editor Photo" r:id="rId3" imgW="4285714" imgH="1876190" progId="">
              <p:embed/>
            </p:oleObj>
          </a:graphicData>
        </a:graphic>
      </p:graphicFrame>
      <p:pic>
        <p:nvPicPr>
          <p:cNvPr id="3" name="Picture 4"/>
          <p:cNvPicPr>
            <a:picLocks noChangeAspect="1" noChangeArrowheads="1"/>
          </p:cNvPicPr>
          <p:nvPr/>
        </p:nvPicPr>
        <p:blipFill>
          <a:blip r:embed="rId4"/>
          <a:srcRect/>
          <a:stretch>
            <a:fillRect/>
          </a:stretch>
        </p:blipFill>
        <p:spPr bwMode="auto">
          <a:xfrm>
            <a:off x="0" y="0"/>
            <a:ext cx="4500563" cy="685800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pic>
        <p:nvPicPr>
          <p:cNvPr id="2" name="Picture 1" descr="download (1).jpg"/>
          <p:cNvPicPr>
            <a:picLocks noChangeAspect="1"/>
          </p:cNvPicPr>
          <p:nvPr/>
        </p:nvPicPr>
        <p:blipFill>
          <a:blip r:embed="rId2"/>
          <a:stretch>
            <a:fillRect/>
          </a:stretch>
        </p:blipFill>
        <p:spPr>
          <a:xfrm>
            <a:off x="0" y="0"/>
            <a:ext cx="4143404" cy="6858000"/>
          </a:xfrm>
          <a:prstGeom prst="rect">
            <a:avLst/>
          </a:prstGeom>
        </p:spPr>
      </p:pic>
      <p:pic>
        <p:nvPicPr>
          <p:cNvPr id="3" name="Picture 9"/>
          <p:cNvPicPr>
            <a:picLocks noChangeArrowheads="1"/>
          </p:cNvPicPr>
          <p:nvPr/>
        </p:nvPicPr>
        <p:blipFill>
          <a:blip r:embed="rId3"/>
          <a:srcRect/>
          <a:stretch>
            <a:fillRect/>
          </a:stretch>
        </p:blipFill>
        <p:spPr bwMode="auto">
          <a:xfrm>
            <a:off x="4143372" y="0"/>
            <a:ext cx="5000628" cy="6858000"/>
          </a:xfrm>
          <a:prstGeom prst="rect">
            <a:avLst/>
          </a:prstGeom>
          <a:noFill/>
          <a:ln w="12700">
            <a:solidFill>
              <a:srgbClr val="001F00"/>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0" y="214290"/>
            <a:ext cx="9144000" cy="6429420"/>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8429684" cy="6715148"/>
          </a:xfrm>
          <a:ln>
            <a:solidFill>
              <a:schemeClr val="accent1"/>
            </a:solidFill>
          </a:ln>
        </p:spPr>
        <p:txBody>
          <a:bodyPr>
            <a:normAutofit fontScale="90000"/>
          </a:bodyPr>
          <a:lstStyle/>
          <a:p>
            <a:pPr algn="r"/>
            <a:r>
              <a:rPr lang="ar-IQ" dirty="0" smtClean="0">
                <a:solidFill>
                  <a:schemeClr val="tx2">
                    <a:lumMod val="60000"/>
                    <a:lumOff val="40000"/>
                  </a:schemeClr>
                </a:solidFill>
              </a:rPr>
              <a:t>المستخلص</a:t>
            </a:r>
            <a:r>
              <a:rPr lang="ar-IQ" dirty="0" smtClean="0"/>
              <a:t/>
            </a:r>
            <a:br>
              <a:rPr lang="ar-IQ" dirty="0" smtClean="0"/>
            </a:br>
            <a:r>
              <a:rPr lang="ar-IQ" dirty="0" smtClean="0"/>
              <a:t>تبين اثناء المحاضرة أن تقانة زراعة الانسجة النباتية واحدة من التقانات الحديثة المهمة والمرتبطة بالعديد من العلوم مثل فسلجة النبات والوراثة والتقانات الاحيائية وغيرها ،وتتضمن عدة مراحل كل واحدة مكملة للاخرى الهدف منها الحصول على نباتات مشابهه للنبات الام الذي اخذت منه في وقت قصير نسبيا خالية من المسببات المرضية .</a:t>
            </a:r>
            <a:endParaRPr lang="ar-IQ"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Oval 2"/>
          <p:cNvSpPr/>
          <p:nvPr/>
        </p:nvSpPr>
        <p:spPr>
          <a:xfrm>
            <a:off x="4357686" y="785794"/>
            <a:ext cx="392909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b="1"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cs typeface="+mj-cs"/>
              </a:rPr>
              <a:t>هدف المحاضرة</a:t>
            </a:r>
            <a:r>
              <a:rPr lang="ar-IQ" sz="4000" dirty="0" smtClean="0"/>
              <a:t> </a:t>
            </a:r>
            <a:endParaRPr lang="ar-IQ" sz="4000" dirty="0"/>
          </a:p>
        </p:txBody>
      </p:sp>
      <p:sp>
        <p:nvSpPr>
          <p:cNvPr id="4" name="TextBox 3"/>
          <p:cNvSpPr txBox="1"/>
          <p:nvPr/>
        </p:nvSpPr>
        <p:spPr>
          <a:xfrm>
            <a:off x="357158" y="2571744"/>
            <a:ext cx="8501122" cy="3046988"/>
          </a:xfrm>
          <a:prstGeom prst="rect">
            <a:avLst/>
          </a:prstGeom>
          <a:noFill/>
        </p:spPr>
        <p:txBody>
          <a:bodyPr wrap="square" rtlCol="1">
            <a:spAutoFit/>
          </a:bodyPr>
          <a:lstStyle/>
          <a:p>
            <a:r>
              <a:rPr lang="ar-IQ" sz="4800" dirty="0" smtClean="0">
                <a:cs typeface="+mj-cs"/>
              </a:rPr>
              <a:t>أن يتعرف الطلبة على مفهوم زراعة الانسجة النباتية ومزايا استخدام هذه التقانة ومعرفة مراحل الاكثار الدقيق للنباتات خارج الجسم الحي </a:t>
            </a:r>
            <a:r>
              <a:rPr lang="en-US" sz="4800" i="1" dirty="0" smtClean="0">
                <a:cs typeface="+mj-cs"/>
              </a:rPr>
              <a:t>InVitro</a:t>
            </a:r>
            <a:r>
              <a:rPr lang="ar-IQ" sz="4800" dirty="0" smtClean="0">
                <a:cs typeface="+mj-cs"/>
              </a:rPr>
              <a:t>. </a:t>
            </a:r>
            <a:endParaRPr lang="ar-IQ" sz="4800" dirty="0">
              <a:cs typeface="+mj-cs"/>
            </a:endParaRPr>
          </a:p>
        </p:txBody>
      </p:sp>
    </p:spTree>
  </p:cSld>
  <p:clrMapOvr>
    <a:masterClrMapping/>
  </p:clrMapOvr>
  <p:transition>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142977" y="214290"/>
            <a:ext cx="6429420" cy="769441"/>
          </a:xfrm>
          <a:prstGeom prst="rect">
            <a:avLst/>
          </a:prstGeom>
        </p:spPr>
        <p:txBody>
          <a:bodyPr wrap="square">
            <a:spAutoFit/>
          </a:bodyPr>
          <a:lstStyle/>
          <a:p>
            <a:r>
              <a:rPr lang="ar-IQ" sz="4400" dirty="0">
                <a:solidFill>
                  <a:schemeClr val="tx2">
                    <a:lumMod val="60000"/>
                    <a:lumOff val="40000"/>
                  </a:schemeClr>
                </a:solidFill>
                <a:cs typeface="+mj-cs"/>
              </a:rPr>
              <a:t>ماالمقصود بزراعة الانسجة النباتية؟</a:t>
            </a:r>
          </a:p>
        </p:txBody>
      </p:sp>
      <p:sp>
        <p:nvSpPr>
          <p:cNvPr id="3" name="Rectangle 2"/>
          <p:cNvSpPr/>
          <p:nvPr/>
        </p:nvSpPr>
        <p:spPr>
          <a:xfrm>
            <a:off x="500034" y="1571612"/>
            <a:ext cx="7929618" cy="5078313"/>
          </a:xfrm>
          <a:prstGeom prst="rect">
            <a:avLst/>
          </a:prstGeom>
        </p:spPr>
        <p:txBody>
          <a:bodyPr wrap="square">
            <a:spAutoFit/>
          </a:bodyPr>
          <a:lstStyle/>
          <a:p>
            <a:r>
              <a:rPr lang="ar-SA" sz="3600" dirty="0">
                <a:cs typeface="+mj-cs"/>
              </a:rPr>
              <a:t>زراعة الأنسجة النباتية </a:t>
            </a:r>
            <a:r>
              <a:rPr lang="en-US" sz="3600" dirty="0">
                <a:cs typeface="+mj-cs"/>
              </a:rPr>
              <a:t>Plant tissue culture </a:t>
            </a:r>
            <a:r>
              <a:rPr lang="ar-SA" sz="3600" dirty="0">
                <a:cs typeface="+mj-cs"/>
              </a:rPr>
              <a:t>هي</a:t>
            </a:r>
            <a:r>
              <a:rPr lang="ar-IQ" sz="3600" dirty="0">
                <a:cs typeface="+mj-cs"/>
              </a:rPr>
              <a:t> تقانة يتم </a:t>
            </a:r>
            <a:r>
              <a:rPr lang="ar-IQ" sz="3600" dirty="0" smtClean="0">
                <a:cs typeface="+mj-cs"/>
              </a:rPr>
              <a:t>عن طريقها </a:t>
            </a:r>
            <a:r>
              <a:rPr lang="ar-IQ" sz="3600" dirty="0">
                <a:cs typeface="+mj-cs"/>
              </a:rPr>
              <a:t>عزل او استئصال خلية او نسيج او عضو من اعضاء النبات الام تحت ظروف معقمة ، وزراعتها في اوساط غذائية اصطناعية معقمة ، ومن ثم تحضين الجزء المزروع في ظروف مسيطر عليها من حيث درجة الحرارة والضوء والرطوبة لكي يتطور باتجاه الهدف </a:t>
            </a:r>
            <a:r>
              <a:rPr lang="ar-IQ" sz="3600" dirty="0" smtClean="0">
                <a:cs typeface="+mj-cs"/>
              </a:rPr>
              <a:t>المطلوب. </a:t>
            </a:r>
            <a:endParaRPr lang="ar-IQ" sz="3600" dirty="0">
              <a:cs typeface="+mj-cs"/>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solidFill>
                  <a:schemeClr val="tx2">
                    <a:lumMod val="60000"/>
                    <a:lumOff val="40000"/>
                  </a:schemeClr>
                </a:solidFill>
              </a:rPr>
              <a:t>مزايا زراعة الانسجة </a:t>
            </a:r>
            <a:endParaRPr lang="ar-IQ" dirty="0">
              <a:solidFill>
                <a:schemeClr val="tx2">
                  <a:lumMod val="60000"/>
                  <a:lumOff val="40000"/>
                </a:schemeClr>
              </a:solidFill>
            </a:endParaRPr>
          </a:p>
        </p:txBody>
      </p:sp>
      <p:sp>
        <p:nvSpPr>
          <p:cNvPr id="3" name="Content Placeholder 2"/>
          <p:cNvSpPr>
            <a:spLocks noGrp="1"/>
          </p:cNvSpPr>
          <p:nvPr>
            <p:ph idx="1"/>
          </p:nvPr>
        </p:nvSpPr>
        <p:spPr>
          <a:xfrm>
            <a:off x="457200" y="1428736"/>
            <a:ext cx="8258204" cy="4786346"/>
          </a:xfrm>
        </p:spPr>
        <p:txBody>
          <a:bodyPr>
            <a:normAutofit fontScale="92500" lnSpcReduction="20000"/>
          </a:bodyPr>
          <a:lstStyle/>
          <a:p>
            <a:pPr>
              <a:buNone/>
            </a:pPr>
            <a:r>
              <a:rPr lang="ar-IQ" b="1" dirty="0" smtClean="0">
                <a:cs typeface="+mj-cs"/>
              </a:rPr>
              <a:t> </a:t>
            </a:r>
            <a:endParaRPr lang="en-US" b="1" dirty="0" smtClean="0">
              <a:cs typeface="+mj-cs"/>
            </a:endParaRPr>
          </a:p>
          <a:p>
            <a:pPr algn="r" rtl="1">
              <a:buFont typeface="Wingdings" pitchFamily="2" charset="2"/>
              <a:buChar char="§"/>
            </a:pPr>
            <a:r>
              <a:rPr lang="ar-SA" sz="4800" dirty="0" smtClean="0">
                <a:cs typeface="+mj-cs"/>
              </a:rPr>
              <a:t>الحصول على كميات هائلة من النباتات على مدار العام دون التقي</a:t>
            </a:r>
            <a:r>
              <a:rPr lang="ar-IQ" sz="4800" dirty="0" smtClean="0">
                <a:cs typeface="+mj-cs"/>
              </a:rPr>
              <a:t>ي</a:t>
            </a:r>
            <a:r>
              <a:rPr lang="ar-SA" sz="4800" dirty="0" smtClean="0">
                <a:cs typeface="+mj-cs"/>
              </a:rPr>
              <a:t>د بوقت محدد للزراعة.</a:t>
            </a:r>
          </a:p>
          <a:p>
            <a:pPr algn="r" rtl="1">
              <a:buFont typeface="Wingdings" pitchFamily="2" charset="2"/>
              <a:buChar char="§"/>
            </a:pPr>
            <a:r>
              <a:rPr lang="ar-IQ" sz="4800" dirty="0" smtClean="0">
                <a:cs typeface="+mj-cs"/>
              </a:rPr>
              <a:t> </a:t>
            </a:r>
            <a:r>
              <a:rPr lang="ar-SA" sz="4800" dirty="0" smtClean="0">
                <a:cs typeface="+mj-cs"/>
              </a:rPr>
              <a:t>الحصول على نباتات متجانس</a:t>
            </a:r>
            <a:r>
              <a:rPr lang="ar-IQ" sz="4800" dirty="0" smtClean="0">
                <a:cs typeface="+mj-cs"/>
              </a:rPr>
              <a:t>ه</a:t>
            </a:r>
            <a:r>
              <a:rPr lang="ar-SA" sz="4800" dirty="0" smtClean="0">
                <a:cs typeface="+mj-cs"/>
              </a:rPr>
              <a:t> مشابهة للأمهات.</a:t>
            </a:r>
          </a:p>
          <a:p>
            <a:pPr algn="r" rtl="1">
              <a:buFont typeface="Wingdings" pitchFamily="2" charset="2"/>
              <a:buChar char="§"/>
            </a:pPr>
            <a:r>
              <a:rPr lang="ar-SA" sz="4800" dirty="0" smtClean="0">
                <a:cs typeface="+mj-cs"/>
              </a:rPr>
              <a:t>طريقة اقتصادية سهلة وسريعة .</a:t>
            </a:r>
          </a:p>
          <a:p>
            <a:pPr>
              <a:buNone/>
            </a:pPr>
            <a:r>
              <a:rPr lang="ar-IQ" sz="4200" b="1" dirty="0" smtClean="0">
                <a:cs typeface="+mj-cs"/>
              </a:rPr>
              <a:t> </a:t>
            </a:r>
            <a:endParaRPr lang="ar-SA" sz="4200" b="1"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solidFill>
                  <a:schemeClr val="tx2">
                    <a:lumMod val="60000"/>
                    <a:lumOff val="40000"/>
                  </a:schemeClr>
                </a:solidFill>
              </a:rPr>
              <a:t>مزايا زراعة الانسجة</a:t>
            </a:r>
            <a:endParaRPr lang="ar-IQ" dirty="0">
              <a:solidFill>
                <a:schemeClr val="tx2">
                  <a:lumMod val="60000"/>
                  <a:lumOff val="40000"/>
                </a:schemeClr>
              </a:solidFill>
            </a:endParaRPr>
          </a:p>
        </p:txBody>
      </p:sp>
      <p:sp>
        <p:nvSpPr>
          <p:cNvPr id="3" name="Content Placeholder 2"/>
          <p:cNvSpPr>
            <a:spLocks noGrp="1"/>
          </p:cNvSpPr>
          <p:nvPr>
            <p:ph idx="1"/>
          </p:nvPr>
        </p:nvSpPr>
        <p:spPr>
          <a:xfrm>
            <a:off x="457200" y="1500174"/>
            <a:ext cx="8258204" cy="4786346"/>
          </a:xfrm>
        </p:spPr>
        <p:txBody>
          <a:bodyPr/>
          <a:lstStyle/>
          <a:p>
            <a:pPr algn="r" rtl="1">
              <a:buFont typeface="Wingdings" pitchFamily="2" charset="2"/>
              <a:buChar char="§"/>
            </a:pPr>
            <a:r>
              <a:rPr lang="ar-IQ" sz="4000" dirty="0" smtClean="0">
                <a:cs typeface="+mj-cs"/>
              </a:rPr>
              <a:t>ا</a:t>
            </a:r>
            <a:r>
              <a:rPr lang="ar-SA" sz="4000" dirty="0" smtClean="0">
                <a:cs typeface="+mj-cs"/>
              </a:rPr>
              <a:t>نتاج نباتات يصعب إنتاجها بالطر</a:t>
            </a:r>
            <a:r>
              <a:rPr lang="ar-IQ" sz="4000" dirty="0" smtClean="0">
                <a:cs typeface="+mj-cs"/>
              </a:rPr>
              <a:t>ائ</a:t>
            </a:r>
            <a:r>
              <a:rPr lang="ar-SA" sz="4000" dirty="0" smtClean="0">
                <a:cs typeface="+mj-cs"/>
              </a:rPr>
              <a:t>ق التقليدية. </a:t>
            </a:r>
          </a:p>
          <a:p>
            <a:pPr algn="r" rtl="1">
              <a:buFont typeface="Wingdings" pitchFamily="2" charset="2"/>
              <a:buChar char="§"/>
            </a:pPr>
            <a:r>
              <a:rPr lang="ar-IQ" sz="4000" dirty="0" smtClean="0">
                <a:cs typeface="+mj-cs"/>
              </a:rPr>
              <a:t> يمكن استخدامها </a:t>
            </a:r>
            <a:r>
              <a:rPr lang="ar-SA" sz="4000" dirty="0" smtClean="0">
                <a:cs typeface="+mj-cs"/>
              </a:rPr>
              <a:t>في تربية </a:t>
            </a:r>
            <a:r>
              <a:rPr lang="ar-IQ" sz="4000" dirty="0" smtClean="0">
                <a:cs typeface="+mj-cs"/>
              </a:rPr>
              <a:t>وتحسين النبات وراثياً.</a:t>
            </a:r>
            <a:endParaRPr lang="ar-SA" sz="4000" dirty="0" smtClean="0">
              <a:cs typeface="+mj-cs"/>
            </a:endParaRPr>
          </a:p>
          <a:p>
            <a:pPr algn="r" rtl="1">
              <a:buFont typeface="Wingdings" pitchFamily="2" charset="2"/>
              <a:buChar char="§"/>
            </a:pPr>
            <a:r>
              <a:rPr lang="ar-IQ" sz="4000" dirty="0" smtClean="0">
                <a:cs typeface="+mj-cs"/>
              </a:rPr>
              <a:t> </a:t>
            </a:r>
            <a:r>
              <a:rPr lang="ar-SA" sz="4000" dirty="0" smtClean="0">
                <a:cs typeface="+mj-cs"/>
              </a:rPr>
              <a:t>الحصول على نباتات خالية من </a:t>
            </a:r>
            <a:r>
              <a:rPr lang="ar-IQ" sz="4000" dirty="0" smtClean="0">
                <a:cs typeface="+mj-cs"/>
              </a:rPr>
              <a:t>المسببات المرضية </a:t>
            </a:r>
            <a:r>
              <a:rPr lang="ar-SA" sz="4000" dirty="0" smtClean="0">
                <a:cs typeface="+mj-cs"/>
              </a:rPr>
              <a:t>وخاصة الفيروسية .</a:t>
            </a:r>
          </a:p>
          <a:p>
            <a:pPr>
              <a:buNone/>
            </a:pPr>
            <a:endParaRPr lang="ar-IQ"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1"/>
        </a:gradFill>
        <a:effectLst/>
      </p:bgPr>
    </p:bg>
    <p:spTree>
      <p:nvGrpSpPr>
        <p:cNvPr id="1" name=""/>
        <p:cNvGrpSpPr/>
        <p:nvPr/>
      </p:nvGrpSpPr>
      <p:grpSpPr>
        <a:xfrm>
          <a:off x="0" y="0"/>
          <a:ext cx="0" cy="0"/>
          <a:chOff x="0" y="0"/>
          <a:chExt cx="0" cy="0"/>
        </a:xfrm>
      </p:grpSpPr>
      <p:pic>
        <p:nvPicPr>
          <p:cNvPr id="18434" name="Picture 9" descr="circuler_1"/>
          <p:cNvPicPr>
            <a:picLocks noChangeAspect="1" noChangeArrowheads="1"/>
          </p:cNvPicPr>
          <p:nvPr/>
        </p:nvPicPr>
        <p:blipFill>
          <a:blip r:embed="rId2"/>
          <a:srcRect/>
          <a:stretch>
            <a:fillRect/>
          </a:stretch>
        </p:blipFill>
        <p:spPr bwMode="gray">
          <a:xfrm>
            <a:off x="2195513" y="4365625"/>
            <a:ext cx="1492250" cy="1457325"/>
          </a:xfrm>
          <a:prstGeom prst="rect">
            <a:avLst/>
          </a:prstGeom>
          <a:noFill/>
          <a:ln w="9525">
            <a:noFill/>
            <a:miter lim="800000"/>
            <a:headEnd/>
            <a:tailEnd/>
          </a:ln>
        </p:spPr>
      </p:pic>
      <p:sp>
        <p:nvSpPr>
          <p:cNvPr id="99338" name="Oval 10"/>
          <p:cNvSpPr>
            <a:spLocks noChangeArrowheads="1"/>
          </p:cNvSpPr>
          <p:nvPr/>
        </p:nvSpPr>
        <p:spPr bwMode="gray">
          <a:xfrm>
            <a:off x="2195513" y="4365625"/>
            <a:ext cx="1482725" cy="1460500"/>
          </a:xfrm>
          <a:prstGeom prst="ellipse">
            <a:avLst/>
          </a:prstGeom>
          <a:gradFill rotWithShape="1">
            <a:gsLst>
              <a:gs pos="0">
                <a:schemeClr val="accent1">
                  <a:gamma/>
                  <a:shade val="26275"/>
                  <a:invGamma/>
                  <a:alpha val="89999"/>
                </a:schemeClr>
              </a:gs>
              <a:gs pos="50000">
                <a:schemeClr val="accent1">
                  <a:alpha val="45000"/>
                </a:schemeClr>
              </a:gs>
              <a:gs pos="100000">
                <a:schemeClr val="accent1">
                  <a:gamma/>
                  <a:shade val="26275"/>
                  <a:invGamma/>
                  <a:alpha val="89999"/>
                </a:schemeClr>
              </a:gs>
            </a:gsLst>
            <a:lin ang="5400000" scaled="1"/>
          </a:gradFill>
          <a:ln w="9525" algn="ctr">
            <a:noFill/>
            <a:round/>
            <a:headEnd/>
            <a:tailEnd/>
          </a:ln>
          <a:effectLst/>
        </p:spPr>
        <p:txBody>
          <a:bodyPr wrap="none" anchor="ctr"/>
          <a:lstStyle/>
          <a:p>
            <a:pPr>
              <a:defRPr/>
            </a:pPr>
            <a:endParaRPr lang="en-US">
              <a:latin typeface="Arial" charset="0"/>
              <a:cs typeface="+mn-cs"/>
            </a:endParaRPr>
          </a:p>
        </p:txBody>
      </p:sp>
      <p:pic>
        <p:nvPicPr>
          <p:cNvPr id="18436" name="Picture 13" descr="circuler_1"/>
          <p:cNvPicPr>
            <a:picLocks noChangeAspect="1" noChangeArrowheads="1"/>
          </p:cNvPicPr>
          <p:nvPr/>
        </p:nvPicPr>
        <p:blipFill>
          <a:blip r:embed="rId3"/>
          <a:srcRect/>
          <a:stretch>
            <a:fillRect/>
          </a:stretch>
        </p:blipFill>
        <p:spPr bwMode="gray">
          <a:xfrm>
            <a:off x="6732588" y="3933825"/>
            <a:ext cx="1741487" cy="1457325"/>
          </a:xfrm>
          <a:prstGeom prst="rect">
            <a:avLst/>
          </a:prstGeom>
          <a:noFill/>
          <a:ln w="9525">
            <a:noFill/>
            <a:miter lim="800000"/>
            <a:headEnd/>
            <a:tailEnd/>
          </a:ln>
        </p:spPr>
      </p:pic>
      <p:sp>
        <p:nvSpPr>
          <p:cNvPr id="99342" name="Oval 14"/>
          <p:cNvSpPr>
            <a:spLocks noChangeArrowheads="1"/>
          </p:cNvSpPr>
          <p:nvPr/>
        </p:nvSpPr>
        <p:spPr bwMode="gray">
          <a:xfrm>
            <a:off x="6786578" y="3933825"/>
            <a:ext cx="1643074" cy="1460500"/>
          </a:xfrm>
          <a:prstGeom prst="ellipse">
            <a:avLst/>
          </a:prstGeom>
          <a:gradFill rotWithShape="1">
            <a:gsLst>
              <a:gs pos="0">
                <a:schemeClr val="folHlink">
                  <a:gamma/>
                  <a:shade val="26275"/>
                  <a:invGamma/>
                  <a:alpha val="89999"/>
                </a:schemeClr>
              </a:gs>
              <a:gs pos="50000">
                <a:schemeClr val="folHlink">
                  <a:alpha val="45000"/>
                </a:schemeClr>
              </a:gs>
              <a:gs pos="100000">
                <a:schemeClr val="folHlink">
                  <a:gamma/>
                  <a:shade val="26275"/>
                  <a:invGamma/>
                  <a:alpha val="89999"/>
                </a:schemeClr>
              </a:gs>
            </a:gsLst>
            <a:lin ang="5400000" scaled="1"/>
          </a:gradFill>
          <a:ln w="9525" algn="ctr">
            <a:noFill/>
            <a:round/>
            <a:headEnd/>
            <a:tailEnd/>
          </a:ln>
          <a:effectLst/>
        </p:spPr>
        <p:txBody>
          <a:bodyPr wrap="none" anchor="ctr"/>
          <a:lstStyle/>
          <a:p>
            <a:pPr>
              <a:defRPr/>
            </a:pPr>
            <a:endParaRPr lang="en-US">
              <a:latin typeface="Arial" charset="0"/>
              <a:cs typeface="+mn-cs"/>
            </a:endParaRPr>
          </a:p>
        </p:txBody>
      </p:sp>
      <p:pic>
        <p:nvPicPr>
          <p:cNvPr id="18438" name="Picture 28" descr="circuler_1"/>
          <p:cNvPicPr>
            <a:picLocks noChangeAspect="1" noChangeArrowheads="1"/>
          </p:cNvPicPr>
          <p:nvPr/>
        </p:nvPicPr>
        <p:blipFill>
          <a:blip r:embed="rId2"/>
          <a:srcRect/>
          <a:stretch>
            <a:fillRect/>
          </a:stretch>
        </p:blipFill>
        <p:spPr bwMode="gray">
          <a:xfrm>
            <a:off x="4643438" y="4437063"/>
            <a:ext cx="1490662" cy="1457325"/>
          </a:xfrm>
          <a:prstGeom prst="rect">
            <a:avLst/>
          </a:prstGeom>
          <a:noFill/>
          <a:ln w="9525">
            <a:noFill/>
            <a:miter lim="800000"/>
            <a:headEnd/>
            <a:tailEnd/>
          </a:ln>
        </p:spPr>
      </p:pic>
      <p:sp>
        <p:nvSpPr>
          <p:cNvPr id="99357" name="Oval 29"/>
          <p:cNvSpPr>
            <a:spLocks noChangeArrowheads="1"/>
          </p:cNvSpPr>
          <p:nvPr/>
        </p:nvSpPr>
        <p:spPr bwMode="gray">
          <a:xfrm>
            <a:off x="4572000" y="4437063"/>
            <a:ext cx="1571636" cy="1460500"/>
          </a:xfrm>
          <a:prstGeom prst="ellipse">
            <a:avLst/>
          </a:prstGeom>
          <a:gradFill rotWithShape="1">
            <a:gsLst>
              <a:gs pos="0">
                <a:schemeClr val="hlink">
                  <a:gamma/>
                  <a:shade val="26275"/>
                  <a:invGamma/>
                  <a:alpha val="89999"/>
                </a:schemeClr>
              </a:gs>
              <a:gs pos="50000">
                <a:schemeClr val="hlink">
                  <a:alpha val="45000"/>
                </a:schemeClr>
              </a:gs>
              <a:gs pos="100000">
                <a:schemeClr val="hlink">
                  <a:gamma/>
                  <a:shade val="26275"/>
                  <a:invGamma/>
                  <a:alpha val="89999"/>
                </a:schemeClr>
              </a:gs>
            </a:gsLst>
            <a:lin ang="5400000" scaled="1"/>
          </a:gradFill>
          <a:ln w="9525" algn="ctr">
            <a:noFill/>
            <a:round/>
            <a:headEnd/>
            <a:tailEnd/>
          </a:ln>
          <a:effectLst/>
        </p:spPr>
        <p:txBody>
          <a:bodyPr wrap="none" anchor="ctr"/>
          <a:lstStyle/>
          <a:p>
            <a:pPr>
              <a:defRPr/>
            </a:pPr>
            <a:endParaRPr lang="en-US">
              <a:latin typeface="Arial" charset="0"/>
              <a:cs typeface="+mn-cs"/>
            </a:endParaRPr>
          </a:p>
        </p:txBody>
      </p:sp>
      <p:sp>
        <p:nvSpPr>
          <p:cNvPr id="99369" name="Rectangle 41"/>
          <p:cNvSpPr>
            <a:spLocks noChangeArrowheads="1"/>
          </p:cNvSpPr>
          <p:nvPr/>
        </p:nvSpPr>
        <p:spPr bwMode="black">
          <a:xfrm>
            <a:off x="4427538" y="4652963"/>
            <a:ext cx="1871662" cy="822325"/>
          </a:xfrm>
          <a:prstGeom prst="rect">
            <a:avLst/>
          </a:prstGeom>
          <a:noFill/>
          <a:ln w="9525" algn="ctr">
            <a:noFill/>
            <a:miter lim="800000"/>
            <a:headEnd/>
            <a:tailEnd/>
          </a:ln>
        </p:spPr>
        <p:txBody>
          <a:bodyPr>
            <a:spAutoFit/>
          </a:bodyPr>
          <a:lstStyle/>
          <a:p>
            <a:pPr algn="ctr"/>
            <a:endParaRPr lang="ar-SA" sz="2400" b="1" dirty="0">
              <a:cs typeface="Arabic Transparent" pitchFamily="2" charset="-78"/>
            </a:endParaRPr>
          </a:p>
          <a:p>
            <a:pPr algn="ctr"/>
            <a:r>
              <a:rPr lang="ar-SA" sz="2400" b="1" dirty="0">
                <a:cs typeface="Arabic Transparent" pitchFamily="2" charset="-78"/>
              </a:rPr>
              <a:t>التضاعف</a:t>
            </a:r>
            <a:endParaRPr lang="en-US" sz="2400" b="1" dirty="0">
              <a:cs typeface="Arabic Transparent" pitchFamily="2" charset="-78"/>
            </a:endParaRPr>
          </a:p>
        </p:txBody>
      </p:sp>
      <p:sp>
        <p:nvSpPr>
          <p:cNvPr id="99370" name="Rectangle 42"/>
          <p:cNvSpPr>
            <a:spLocks noChangeArrowheads="1"/>
          </p:cNvSpPr>
          <p:nvPr/>
        </p:nvSpPr>
        <p:spPr bwMode="black">
          <a:xfrm>
            <a:off x="1979613" y="4581525"/>
            <a:ext cx="1874837" cy="822325"/>
          </a:xfrm>
          <a:prstGeom prst="rect">
            <a:avLst/>
          </a:prstGeom>
          <a:noFill/>
          <a:ln w="9525" algn="ctr">
            <a:noFill/>
            <a:miter lim="800000"/>
            <a:headEnd/>
            <a:tailEnd/>
          </a:ln>
        </p:spPr>
        <p:txBody>
          <a:bodyPr>
            <a:spAutoFit/>
          </a:bodyPr>
          <a:lstStyle/>
          <a:p>
            <a:pPr algn="ctr"/>
            <a:r>
              <a:rPr lang="ar-SA" sz="2400" b="1"/>
              <a:t> </a:t>
            </a:r>
          </a:p>
          <a:p>
            <a:pPr algn="ctr"/>
            <a:r>
              <a:rPr lang="ar-SA" sz="2400" b="1"/>
              <a:t>التجذير</a:t>
            </a:r>
            <a:endParaRPr lang="en-US" sz="2400" b="1"/>
          </a:p>
        </p:txBody>
      </p:sp>
      <p:sp>
        <p:nvSpPr>
          <p:cNvPr id="99371" name="Rectangle 43"/>
          <p:cNvSpPr>
            <a:spLocks noChangeArrowheads="1"/>
          </p:cNvSpPr>
          <p:nvPr/>
        </p:nvSpPr>
        <p:spPr bwMode="black">
          <a:xfrm>
            <a:off x="6715140" y="4221163"/>
            <a:ext cx="1673210" cy="701675"/>
          </a:xfrm>
          <a:prstGeom prst="rect">
            <a:avLst/>
          </a:prstGeom>
          <a:noFill/>
          <a:ln w="9525" algn="ctr">
            <a:noFill/>
            <a:miter lim="800000"/>
            <a:headEnd/>
            <a:tailEnd/>
          </a:ln>
        </p:spPr>
        <p:txBody>
          <a:bodyPr wrap="square">
            <a:spAutoFit/>
          </a:bodyPr>
          <a:lstStyle/>
          <a:p>
            <a:pPr algn="ctr"/>
            <a:r>
              <a:rPr lang="ar-SA" sz="2000" b="1" dirty="0">
                <a:latin typeface="Arabic Typesetting" pitchFamily="66" charset="-78"/>
                <a:cs typeface="Arabic Transparent" pitchFamily="2" charset="-78"/>
              </a:rPr>
              <a:t>تأسيس المزارع النسيجية </a:t>
            </a:r>
            <a:endParaRPr lang="en-US" dirty="0"/>
          </a:p>
        </p:txBody>
      </p:sp>
      <p:grpSp>
        <p:nvGrpSpPr>
          <p:cNvPr id="2" name="Group 56"/>
          <p:cNvGrpSpPr>
            <a:grpSpLocks/>
          </p:cNvGrpSpPr>
          <p:nvPr/>
        </p:nvGrpSpPr>
        <p:grpSpPr bwMode="auto">
          <a:xfrm>
            <a:off x="1619250" y="765175"/>
            <a:ext cx="5707063" cy="1008063"/>
            <a:chOff x="1440" y="924"/>
            <a:chExt cx="2688" cy="389"/>
          </a:xfrm>
        </p:grpSpPr>
        <p:grpSp>
          <p:nvGrpSpPr>
            <p:cNvPr id="3" name="Group 57"/>
            <p:cNvGrpSpPr>
              <a:grpSpLocks/>
            </p:cNvGrpSpPr>
            <p:nvPr/>
          </p:nvGrpSpPr>
          <p:grpSpPr bwMode="auto">
            <a:xfrm>
              <a:off x="1440" y="924"/>
              <a:ext cx="2688" cy="389"/>
              <a:chOff x="1596" y="1167"/>
              <a:chExt cx="2448" cy="389"/>
            </a:xfrm>
          </p:grpSpPr>
          <p:sp>
            <p:nvSpPr>
              <p:cNvPr id="18453" name="AutoShape 58"/>
              <p:cNvSpPr>
                <a:spLocks noChangeArrowheads="1"/>
              </p:cNvSpPr>
              <p:nvPr/>
            </p:nvSpPr>
            <p:spPr bwMode="gray">
              <a:xfrm>
                <a:off x="1596" y="1167"/>
                <a:ext cx="2448" cy="389"/>
              </a:xfrm>
              <a:prstGeom prst="roundRect">
                <a:avLst>
                  <a:gd name="adj" fmla="val 50000"/>
                </a:avLst>
              </a:prstGeom>
              <a:solidFill>
                <a:srgbClr val="FCFCFC">
                  <a:alpha val="89803"/>
                </a:srgbClr>
              </a:solidFill>
              <a:ln w="9525" algn="ctr">
                <a:noFill/>
                <a:round/>
                <a:headEnd/>
                <a:tailEnd/>
              </a:ln>
            </p:spPr>
            <p:txBody>
              <a:bodyPr wrap="none" anchor="ctr"/>
              <a:lstStyle/>
              <a:p>
                <a:endParaRPr lang="ar-SA"/>
              </a:p>
            </p:txBody>
          </p:sp>
          <p:sp>
            <p:nvSpPr>
              <p:cNvPr id="99387" name="AutoShape 59"/>
              <p:cNvSpPr>
                <a:spLocks noChangeArrowheads="1"/>
              </p:cNvSpPr>
              <p:nvPr/>
            </p:nvSpPr>
            <p:spPr bwMode="gray">
              <a:xfrm>
                <a:off x="1632" y="1200"/>
                <a:ext cx="2371" cy="328"/>
              </a:xfrm>
              <a:prstGeom prst="roundRect">
                <a:avLst>
                  <a:gd name="adj" fmla="val 50000"/>
                </a:avLst>
              </a:prstGeom>
              <a:gradFill rotWithShape="1">
                <a:gsLst>
                  <a:gs pos="0">
                    <a:schemeClr val="tx2">
                      <a:gamma/>
                      <a:shade val="72549"/>
                      <a:invGamma/>
                    </a:schemeClr>
                  </a:gs>
                  <a:gs pos="50000">
                    <a:schemeClr val="tx2">
                      <a:alpha val="89999"/>
                    </a:schemeClr>
                  </a:gs>
                  <a:gs pos="100000">
                    <a:schemeClr val="tx2">
                      <a:gamma/>
                      <a:shade val="72549"/>
                      <a:invGamma/>
                    </a:schemeClr>
                  </a:gs>
                </a:gsLst>
                <a:lin ang="5400000" scaled="1"/>
              </a:gradFill>
              <a:ln w="9525" algn="ctr">
                <a:noFill/>
                <a:round/>
                <a:headEnd/>
                <a:tailEnd/>
              </a:ln>
              <a:effectLst/>
            </p:spPr>
            <p:txBody>
              <a:bodyPr wrap="none" anchor="ctr"/>
              <a:lstStyle/>
              <a:p>
                <a:pPr algn="ctr">
                  <a:defRPr/>
                </a:pPr>
                <a:endParaRPr lang="en-US">
                  <a:solidFill>
                    <a:schemeClr val="bg1"/>
                  </a:solidFill>
                  <a:latin typeface="Symbol" pitchFamily="18" charset="2"/>
                  <a:cs typeface="+mn-cs"/>
                </a:endParaRPr>
              </a:p>
            </p:txBody>
          </p:sp>
        </p:grpSp>
        <p:sp>
          <p:nvSpPr>
            <p:cNvPr id="18452" name="Rectangle 60"/>
            <p:cNvSpPr>
              <a:spLocks noChangeArrowheads="1"/>
            </p:cNvSpPr>
            <p:nvPr/>
          </p:nvSpPr>
          <p:spPr bwMode="gray">
            <a:xfrm>
              <a:off x="1662" y="1047"/>
              <a:ext cx="2241" cy="99"/>
            </a:xfrm>
            <a:prstGeom prst="rect">
              <a:avLst/>
            </a:prstGeom>
            <a:noFill/>
            <a:ln w="9525">
              <a:noFill/>
              <a:miter lim="800000"/>
              <a:headEnd/>
              <a:tailEnd/>
            </a:ln>
          </p:spPr>
          <p:txBody>
            <a:bodyPr>
              <a:spAutoFit/>
            </a:bodyPr>
            <a:lstStyle/>
            <a:p>
              <a:pPr algn="ctr">
                <a:lnSpc>
                  <a:spcPct val="60000"/>
                </a:lnSpc>
                <a:spcBef>
                  <a:spcPct val="50000"/>
                </a:spcBef>
              </a:pPr>
              <a:r>
                <a:rPr lang="ar-SA" b="1">
                  <a:solidFill>
                    <a:schemeClr val="tx2"/>
                  </a:solidFill>
                </a:rPr>
                <a:t>مراحل زراعة الأنسجة</a:t>
              </a:r>
              <a:endParaRPr lang="en-US" b="1">
                <a:solidFill>
                  <a:schemeClr val="tx2"/>
                </a:solidFill>
              </a:endParaRPr>
            </a:p>
          </p:txBody>
        </p:sp>
      </p:grpSp>
      <p:sp>
        <p:nvSpPr>
          <p:cNvPr id="99392" name="Text Box 64"/>
          <p:cNvSpPr txBox="1">
            <a:spLocks noChangeArrowheads="1"/>
          </p:cNvSpPr>
          <p:nvPr/>
        </p:nvSpPr>
        <p:spPr bwMode="auto">
          <a:xfrm>
            <a:off x="1547813" y="908050"/>
            <a:ext cx="5688012" cy="762000"/>
          </a:xfrm>
          <a:prstGeom prst="rect">
            <a:avLst/>
          </a:prstGeom>
          <a:noFill/>
          <a:ln w="9525">
            <a:noFill/>
            <a:miter lim="800000"/>
            <a:headEnd/>
            <a:tailEnd/>
          </a:ln>
        </p:spPr>
        <p:txBody>
          <a:bodyPr>
            <a:spAutoFit/>
          </a:bodyPr>
          <a:lstStyle/>
          <a:p>
            <a:pPr algn="ctr">
              <a:spcBef>
                <a:spcPct val="50000"/>
              </a:spcBef>
            </a:pPr>
            <a:r>
              <a:rPr lang="ar-SA" sz="4400" b="1" dirty="0">
                <a:solidFill>
                  <a:srgbClr val="FCFCFC"/>
                </a:solidFill>
                <a:cs typeface="PT Bold Heading" pitchFamily="2" charset="-78"/>
              </a:rPr>
              <a:t>مراحل زراعة الأنسجة</a:t>
            </a:r>
            <a:endParaRPr lang="en-US" sz="4400" b="1" dirty="0">
              <a:solidFill>
                <a:srgbClr val="FCFCFC"/>
              </a:solidFill>
              <a:cs typeface="PT Bold Heading" pitchFamily="2" charset="-78"/>
            </a:endParaRPr>
          </a:p>
        </p:txBody>
      </p:sp>
      <p:pic>
        <p:nvPicPr>
          <p:cNvPr id="18445" name="Picture 65" descr="circuler_1"/>
          <p:cNvPicPr>
            <a:picLocks noChangeAspect="1" noChangeArrowheads="1"/>
          </p:cNvPicPr>
          <p:nvPr/>
        </p:nvPicPr>
        <p:blipFill>
          <a:blip r:embed="rId2"/>
          <a:srcRect/>
          <a:stretch>
            <a:fillRect/>
          </a:stretch>
        </p:blipFill>
        <p:spPr bwMode="gray">
          <a:xfrm>
            <a:off x="285720" y="3429000"/>
            <a:ext cx="1857387" cy="1457325"/>
          </a:xfrm>
          <a:prstGeom prst="rect">
            <a:avLst/>
          </a:prstGeom>
          <a:noFill/>
          <a:ln w="9525">
            <a:noFill/>
            <a:miter lim="800000"/>
            <a:headEnd/>
            <a:tailEnd/>
          </a:ln>
        </p:spPr>
      </p:pic>
      <p:sp>
        <p:nvSpPr>
          <p:cNvPr id="99395" name="Rectangle 67"/>
          <p:cNvSpPr>
            <a:spLocks noChangeArrowheads="1"/>
          </p:cNvSpPr>
          <p:nvPr/>
        </p:nvSpPr>
        <p:spPr bwMode="black">
          <a:xfrm>
            <a:off x="250825" y="3860800"/>
            <a:ext cx="1874838" cy="701675"/>
          </a:xfrm>
          <a:prstGeom prst="rect">
            <a:avLst/>
          </a:prstGeom>
          <a:noFill/>
          <a:ln w="9525" algn="ctr">
            <a:noFill/>
            <a:miter lim="800000"/>
            <a:headEnd/>
            <a:tailEnd/>
          </a:ln>
        </p:spPr>
        <p:txBody>
          <a:bodyPr>
            <a:spAutoFit/>
          </a:bodyPr>
          <a:lstStyle/>
          <a:p>
            <a:pPr algn="ctr"/>
            <a:r>
              <a:rPr lang="ar-SA" sz="2000" b="1" dirty="0"/>
              <a:t>مرحلة الأقلمة والنقل للبيئة الخارجية</a:t>
            </a:r>
            <a:endParaRPr lang="en-US" sz="2000" b="1" dirty="0"/>
          </a:p>
        </p:txBody>
      </p:sp>
      <p:sp>
        <p:nvSpPr>
          <p:cNvPr id="99397" name="Freeform 69"/>
          <p:cNvSpPr>
            <a:spLocks/>
          </p:cNvSpPr>
          <p:nvPr/>
        </p:nvSpPr>
        <p:spPr bwMode="gray">
          <a:xfrm rot="2747119" flipH="1">
            <a:off x="5945188" y="2416175"/>
            <a:ext cx="2095500"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a:latin typeface="Arial" charset="0"/>
              <a:cs typeface="+mn-cs"/>
            </a:endParaRPr>
          </a:p>
        </p:txBody>
      </p:sp>
      <p:sp>
        <p:nvSpPr>
          <p:cNvPr id="99398" name="Freeform 70"/>
          <p:cNvSpPr>
            <a:spLocks/>
          </p:cNvSpPr>
          <p:nvPr/>
        </p:nvSpPr>
        <p:spPr bwMode="gray">
          <a:xfrm rot="4926061" flipH="1">
            <a:off x="4144963" y="2632075"/>
            <a:ext cx="2095500"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a:latin typeface="Arial" charset="0"/>
              <a:cs typeface="+mn-cs"/>
            </a:endParaRPr>
          </a:p>
        </p:txBody>
      </p:sp>
      <p:sp>
        <p:nvSpPr>
          <p:cNvPr id="99399" name="Freeform 71"/>
          <p:cNvSpPr>
            <a:spLocks/>
          </p:cNvSpPr>
          <p:nvPr/>
        </p:nvSpPr>
        <p:spPr bwMode="gray">
          <a:xfrm rot="7149226" flipH="1">
            <a:off x="1049338" y="2055812"/>
            <a:ext cx="2095500"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a:latin typeface="Arial" charset="0"/>
              <a:cs typeface="+mn-cs"/>
            </a:endParaRPr>
          </a:p>
        </p:txBody>
      </p:sp>
      <p:sp>
        <p:nvSpPr>
          <p:cNvPr id="99400" name="Freeform 72"/>
          <p:cNvSpPr>
            <a:spLocks/>
          </p:cNvSpPr>
          <p:nvPr/>
        </p:nvSpPr>
        <p:spPr bwMode="gray">
          <a:xfrm rot="5721973" flipH="1">
            <a:off x="2416176" y="2487612"/>
            <a:ext cx="2095500"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en-US">
              <a:latin typeface="Arial" charset="0"/>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99392"/>
                                        </p:tgtEl>
                                        <p:attrNameLst>
                                          <p:attrName>style.visibility</p:attrName>
                                        </p:attrNameLst>
                                      </p:cBhvr>
                                      <p:to>
                                        <p:strVal val="visible"/>
                                      </p:to>
                                    </p:set>
                                    <p:anim by="(-#ppt_w*2)" calcmode="lin" valueType="num">
                                      <p:cBhvr rctx="PPT">
                                        <p:cTn id="7" dur="250" autoRev="1" fill="hold">
                                          <p:stCondLst>
                                            <p:cond delay="0"/>
                                          </p:stCondLst>
                                        </p:cTn>
                                        <p:tgtEl>
                                          <p:spTgt spid="99392"/>
                                        </p:tgtEl>
                                        <p:attrNameLst>
                                          <p:attrName>ppt_w</p:attrName>
                                        </p:attrNameLst>
                                      </p:cBhvr>
                                    </p:anim>
                                    <p:anim by="(#ppt_w*0.50)" calcmode="lin" valueType="num">
                                      <p:cBhvr>
                                        <p:cTn id="8" dur="250" decel="50000" autoRev="1" fill="hold">
                                          <p:stCondLst>
                                            <p:cond delay="0"/>
                                          </p:stCondLst>
                                        </p:cTn>
                                        <p:tgtEl>
                                          <p:spTgt spid="99392"/>
                                        </p:tgtEl>
                                        <p:attrNameLst>
                                          <p:attrName>ppt_x</p:attrName>
                                        </p:attrNameLst>
                                      </p:cBhvr>
                                    </p:anim>
                                    <p:anim from="(-#ppt_h/2)" to="(#ppt_y)" calcmode="lin" valueType="num">
                                      <p:cBhvr>
                                        <p:cTn id="9" dur="500" fill="hold">
                                          <p:stCondLst>
                                            <p:cond delay="0"/>
                                          </p:stCondLst>
                                        </p:cTn>
                                        <p:tgtEl>
                                          <p:spTgt spid="99392"/>
                                        </p:tgtEl>
                                        <p:attrNameLst>
                                          <p:attrName>ppt_y</p:attrName>
                                        </p:attrNameLst>
                                      </p:cBhvr>
                                    </p:anim>
                                    <p:animRot by="21600000">
                                      <p:cBhvr>
                                        <p:cTn id="10" dur="500" fill="hold">
                                          <p:stCondLst>
                                            <p:cond delay="0"/>
                                          </p:stCondLst>
                                        </p:cTn>
                                        <p:tgtEl>
                                          <p:spTgt spid="9939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3" presetClass="entr" presetSubtype="32" fill="hold" grpId="0" nodeType="clickEffect">
                                  <p:stCondLst>
                                    <p:cond delay="0"/>
                                  </p:stCondLst>
                                  <p:childTnLst>
                                    <p:set>
                                      <p:cBhvr>
                                        <p:cTn id="14" dur="1" fill="hold">
                                          <p:stCondLst>
                                            <p:cond delay="0"/>
                                          </p:stCondLst>
                                        </p:cTn>
                                        <p:tgtEl>
                                          <p:spTgt spid="99371"/>
                                        </p:tgtEl>
                                        <p:attrNameLst>
                                          <p:attrName>style.visibility</p:attrName>
                                        </p:attrNameLst>
                                      </p:cBhvr>
                                      <p:to>
                                        <p:strVal val="visible"/>
                                      </p:to>
                                    </p:set>
                                    <p:animEffect transition="in" filter="plus(out)">
                                      <p:cBhvr>
                                        <p:cTn id="15" dur="500"/>
                                        <p:tgtEl>
                                          <p:spTgt spid="99371"/>
                                        </p:tgtEl>
                                      </p:cBhvr>
                                    </p:animEffect>
                                  </p:childTnLst>
                                </p:cTn>
                              </p:par>
                            </p:childTnLst>
                          </p:cTn>
                        </p:par>
                      </p:childTnLst>
                    </p:cTn>
                  </p:par>
                  <p:par>
                    <p:cTn id="16" fill="hold">
                      <p:stCondLst>
                        <p:cond delay="indefinite"/>
                      </p:stCondLst>
                      <p:childTnLst>
                        <p:par>
                          <p:cTn id="17" fill="hold">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99369"/>
                                        </p:tgtEl>
                                        <p:attrNameLst>
                                          <p:attrName>style.visibility</p:attrName>
                                        </p:attrNameLst>
                                      </p:cBhvr>
                                      <p:to>
                                        <p:strVal val="visible"/>
                                      </p:to>
                                    </p:set>
                                    <p:anim calcmode="lin" valueType="num">
                                      <p:cBhvr>
                                        <p:cTn id="20" dur="1000" fill="hold"/>
                                        <p:tgtEl>
                                          <p:spTgt spid="9936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1000" fill="hold"/>
                                        <p:tgtEl>
                                          <p:spTgt spid="99369"/>
                                        </p:tgtEl>
                                        <p:attrNameLst>
                                          <p:attrName>ppt_x</p:attrName>
                                        </p:attrNameLst>
                                      </p:cBhvr>
                                      <p:tavLst>
                                        <p:tav tm="0">
                                          <p:val>
                                            <p:fltVal val="-1"/>
                                          </p:val>
                                        </p:tav>
                                        <p:tav tm="50000">
                                          <p:val>
                                            <p:fltVal val="0.95"/>
                                          </p:val>
                                        </p:tav>
                                        <p:tav tm="100000">
                                          <p:val>
                                            <p:strVal val="#ppt_x"/>
                                          </p:val>
                                        </p:tav>
                                      </p:tavLst>
                                    </p:anim>
                                    <p:anim calcmode="lin" valueType="num">
                                      <p:cBhvr>
                                        <p:cTn id="22" dur="1000" fill="hold"/>
                                        <p:tgtEl>
                                          <p:spTgt spid="99369"/>
                                        </p:tgtEl>
                                        <p:attrNameLst>
                                          <p:attrName>ppt_y</p:attrName>
                                        </p:attrNameLst>
                                      </p:cBhvr>
                                      <p:tavLst>
                                        <p:tav tm="0">
                                          <p:val>
                                            <p:strVal val="#ppt_y"/>
                                          </p:val>
                                        </p:tav>
                                        <p:tav tm="100000">
                                          <p:val>
                                            <p:strVal val="#ppt_y"/>
                                          </p:val>
                                        </p:tav>
                                      </p:tavLst>
                                    </p:anim>
                                    <p:animEffect transition="in" filter="fade">
                                      <p:cBhvr>
                                        <p:cTn id="23" dur="1000"/>
                                        <p:tgtEl>
                                          <p:spTgt spid="99369"/>
                                        </p:tgtEl>
                                      </p:cBhvr>
                                    </p:animEffect>
                                  </p:childTnLst>
                                </p:cTn>
                              </p:par>
                            </p:childTnLst>
                          </p:cTn>
                        </p:par>
                      </p:childTnLst>
                    </p:cTn>
                  </p:par>
                  <p:par>
                    <p:cTn id="24" fill="hold">
                      <p:stCondLst>
                        <p:cond delay="indefinite"/>
                      </p:stCondLst>
                      <p:childTnLst>
                        <p:par>
                          <p:cTn id="25" fill="hold">
                            <p:stCondLst>
                              <p:cond delay="0"/>
                            </p:stCondLst>
                            <p:childTnLst>
                              <p:par>
                                <p:cTn id="26" presetID="34" presetClass="entr" presetSubtype="0" fill="hold" grpId="0" nodeType="clickEffect">
                                  <p:stCondLst>
                                    <p:cond delay="0"/>
                                  </p:stCondLst>
                                  <p:childTnLst>
                                    <p:set>
                                      <p:cBhvr>
                                        <p:cTn id="27" dur="1" fill="hold">
                                          <p:stCondLst>
                                            <p:cond delay="0"/>
                                          </p:stCondLst>
                                        </p:cTn>
                                        <p:tgtEl>
                                          <p:spTgt spid="99370"/>
                                        </p:tgtEl>
                                        <p:attrNameLst>
                                          <p:attrName>style.visibility</p:attrName>
                                        </p:attrNameLst>
                                      </p:cBhvr>
                                      <p:to>
                                        <p:strVal val="visible"/>
                                      </p:to>
                                    </p:set>
                                    <p:anim from="(-#ppt_w/2)" to="(#ppt_x)" calcmode="lin" valueType="num">
                                      <p:cBhvr>
                                        <p:cTn id="28" dur="600" fill="hold">
                                          <p:stCondLst>
                                            <p:cond delay="0"/>
                                          </p:stCondLst>
                                        </p:cTn>
                                        <p:tgtEl>
                                          <p:spTgt spid="99370"/>
                                        </p:tgtEl>
                                        <p:attrNameLst>
                                          <p:attrName>ppt_x</p:attrName>
                                        </p:attrNameLst>
                                      </p:cBhvr>
                                    </p:anim>
                                    <p:anim from="0" to="-1.0" calcmode="lin" valueType="num">
                                      <p:cBhvr>
                                        <p:cTn id="29" dur="200" decel="50000" autoRev="1" fill="hold">
                                          <p:stCondLst>
                                            <p:cond delay="600"/>
                                          </p:stCondLst>
                                        </p:cTn>
                                        <p:tgtEl>
                                          <p:spTgt spid="99370"/>
                                        </p:tgtEl>
                                        <p:attrNameLst>
                                          <p:attrName>xshear</p:attrName>
                                        </p:attrNameLst>
                                      </p:cBhvr>
                                    </p:anim>
                                    <p:animScale>
                                      <p:cBhvr>
                                        <p:cTn id="30" dur="200" decel="100000" autoRev="1" fill="hold">
                                          <p:stCondLst>
                                            <p:cond delay="600"/>
                                          </p:stCondLst>
                                        </p:cTn>
                                        <p:tgtEl>
                                          <p:spTgt spid="99370"/>
                                        </p:tgtEl>
                                      </p:cBhvr>
                                      <p:from x="100000" y="100000"/>
                                      <p:to x="80000" y="100000"/>
                                    </p:animScale>
                                    <p:anim by="(#ppt_h/3+#ppt_w*0.1)" calcmode="lin" valueType="num">
                                      <p:cBhvr additive="sum">
                                        <p:cTn id="31" dur="200" decel="100000" autoRev="1" fill="hold">
                                          <p:stCondLst>
                                            <p:cond delay="600"/>
                                          </p:stCondLst>
                                        </p:cTn>
                                        <p:tgtEl>
                                          <p:spTgt spid="99370"/>
                                        </p:tgtEl>
                                        <p:attrNameLst>
                                          <p:attrName>ppt_x</p:attrName>
                                        </p:attrNameLst>
                                      </p:cBhvr>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99395"/>
                                        </p:tgtEl>
                                        <p:attrNameLst>
                                          <p:attrName>style.visibility</p:attrName>
                                        </p:attrNameLst>
                                      </p:cBhvr>
                                      <p:to>
                                        <p:strVal val="visible"/>
                                      </p:to>
                                    </p:set>
                                    <p:animEffect transition="in" filter="fade">
                                      <p:cBhvr>
                                        <p:cTn id="36" dur="500"/>
                                        <p:tgtEl>
                                          <p:spTgt spid="99395"/>
                                        </p:tgtEl>
                                      </p:cBhvr>
                                    </p:animEffect>
                                    <p:anim calcmode="lin" valueType="num">
                                      <p:cBhvr>
                                        <p:cTn id="37" dur="500" fill="hold"/>
                                        <p:tgtEl>
                                          <p:spTgt spid="99395"/>
                                        </p:tgtEl>
                                        <p:attrNameLst>
                                          <p:attrName>ppt_x</p:attrName>
                                        </p:attrNameLst>
                                      </p:cBhvr>
                                      <p:tavLst>
                                        <p:tav tm="0">
                                          <p:val>
                                            <p:strVal val="#ppt_x"/>
                                          </p:val>
                                        </p:tav>
                                        <p:tav tm="100000">
                                          <p:val>
                                            <p:strVal val="#ppt_x"/>
                                          </p:val>
                                        </p:tav>
                                      </p:tavLst>
                                    </p:anim>
                                    <p:anim calcmode="lin" valueType="num">
                                      <p:cBhvr>
                                        <p:cTn id="38" dur="500" fill="hold"/>
                                        <p:tgtEl>
                                          <p:spTgt spid="993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69" grpId="0"/>
      <p:bldP spid="99370" grpId="0"/>
      <p:bldP spid="99371" grpId="0"/>
      <p:bldP spid="99392" grpId="0"/>
      <p:bldP spid="9939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57158" y="571480"/>
            <a:ext cx="857256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pPr>
            <a:r>
              <a:rPr lang="ar-IQ" sz="4400" b="1" dirty="0" smtClean="0">
                <a:solidFill>
                  <a:schemeClr val="tx2">
                    <a:lumMod val="60000"/>
                    <a:lumOff val="40000"/>
                  </a:schemeClr>
                </a:solidFill>
                <a:latin typeface="Simplified Arabic" pitchFamily="18" charset="-78"/>
                <a:ea typeface="Times New Roman" pitchFamily="18" charset="0"/>
                <a:cs typeface="+mj-cs"/>
              </a:rPr>
              <a:t>مرحلة تنشئة الزروعات</a:t>
            </a:r>
          </a:p>
          <a:p>
            <a:pPr marL="0" marR="0" lvl="0" indent="358775" algn="justLow" defTabSz="914400" rtl="1" eaLnBrk="1" fontAlgn="base" latinLnBrk="0" hangingPunct="1">
              <a:lnSpc>
                <a:spcPct val="100000"/>
              </a:lnSpc>
              <a:spcBef>
                <a:spcPct val="0"/>
              </a:spcBef>
              <a:spcAft>
                <a:spcPct val="0"/>
              </a:spcAft>
              <a:buClrTx/>
              <a:buSzTx/>
              <a:buFontTx/>
              <a:buNone/>
              <a:tabLst/>
            </a:pPr>
            <a:r>
              <a:rPr kumimoji="0" lang="ar-SA" sz="4400" b="0" i="0" u="none" strike="noStrike" cap="none" normalizeH="0" baseline="0" dirty="0" smtClean="0">
                <a:ln>
                  <a:noFill/>
                </a:ln>
                <a:solidFill>
                  <a:srgbClr val="000000"/>
                </a:solidFill>
                <a:effectLst/>
                <a:latin typeface="Simplified Arabic" pitchFamily="18" charset="-78"/>
                <a:ea typeface="Times New Roman" pitchFamily="18" charset="0"/>
                <a:cs typeface="+mj-cs"/>
              </a:rPr>
              <a:t>تعد هذه المرحلة من المراحل ذات الأهمية الكبيرة حيث يخضع الجزء النباتي المختار لإجراء عمليات التعقيم ثم زراعته في ظروف معقمة لغرض الحصول على مزرعة نظيفة خالية من التلوث تست</a:t>
            </a:r>
            <a:r>
              <a:rPr kumimoji="0" lang="ar-IQ" sz="4400" b="0" i="0" u="none" strike="noStrike" cap="none" normalizeH="0" baseline="0" dirty="0" smtClean="0">
                <a:ln>
                  <a:noFill/>
                </a:ln>
                <a:solidFill>
                  <a:srgbClr val="000000"/>
                </a:solidFill>
                <a:effectLst/>
                <a:latin typeface="Simplified Arabic" pitchFamily="18" charset="-78"/>
                <a:ea typeface="Times New Roman" pitchFamily="18" charset="0"/>
                <a:cs typeface="+mj-cs"/>
              </a:rPr>
              <a:t>خدم</a:t>
            </a:r>
            <a:r>
              <a:rPr kumimoji="0" lang="ar-SA" sz="4400" b="0" i="0" u="none" strike="noStrike" cap="none" normalizeH="0" baseline="0" dirty="0" smtClean="0">
                <a:ln>
                  <a:noFill/>
                </a:ln>
                <a:solidFill>
                  <a:srgbClr val="000000"/>
                </a:solidFill>
                <a:effectLst/>
                <a:latin typeface="Simplified Arabic" pitchFamily="18" charset="-78"/>
                <a:ea typeface="Times New Roman" pitchFamily="18" charset="0"/>
                <a:cs typeface="+mj-cs"/>
              </a:rPr>
              <a:t> مصدراً لعمليات الإكثار المختلفة وحسب الهدف من الزراعة.</a:t>
            </a:r>
            <a:endParaRPr kumimoji="0" lang="ar-SA" sz="44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500042"/>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pPr>
            <a:r>
              <a:rPr kumimoji="0" lang="ar-IQ" sz="4000" b="1" i="0" u="none" strike="noStrike" cap="none" normalizeH="0" baseline="0" dirty="0" smtClean="0">
                <a:ln>
                  <a:noFill/>
                </a:ln>
                <a:solidFill>
                  <a:schemeClr val="tx2">
                    <a:lumMod val="60000"/>
                    <a:lumOff val="40000"/>
                  </a:schemeClr>
                </a:solidFill>
                <a:effectLst/>
                <a:latin typeface="Simplified Arabic" pitchFamily="18" charset="-78"/>
                <a:ea typeface="Times New Roman" pitchFamily="18" charset="0"/>
                <a:cs typeface="+mj-cs"/>
              </a:rPr>
              <a:t>مرحلة تضاعف الافرع </a:t>
            </a:r>
          </a:p>
          <a:p>
            <a:pPr marL="0" marR="0" lvl="0" indent="358775" algn="justLow"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تتم في هذه المرحلة نقل الأفرع النظيفة المتكونة من المرحلة الاولى الى اوساط غذائية جديدة تحوي على السايتوكاينين لغرض تحفيز انتاج الافرع الدقيقة من بادئات البراعم الابطية او البراعم العرضية الموجودة على الافرع المزروعة</a:t>
            </a:r>
            <a:r>
              <a:rPr lang="en-US" sz="3200" dirty="0" smtClean="0">
                <a:solidFill>
                  <a:srgbClr val="000000"/>
                </a:solidFill>
                <a:latin typeface="Simplified Arabic" pitchFamily="18" charset="-78"/>
                <a:ea typeface="Times New Roman" pitchFamily="18" charset="0"/>
                <a:cs typeface="+mj-cs"/>
              </a:rPr>
              <a:t>.</a:t>
            </a:r>
            <a:r>
              <a:rPr lang="ar-IQ" sz="3200" dirty="0" smtClean="0">
                <a:solidFill>
                  <a:srgbClr val="000000"/>
                </a:solidFill>
                <a:latin typeface="Simplified Arabic" pitchFamily="18" charset="-78"/>
                <a:ea typeface="Times New Roman" pitchFamily="18" charset="0"/>
                <a:cs typeface="+mj-cs"/>
              </a:rPr>
              <a:t>ع</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ند وصول الافرع الدقيقة الطول المناسب، تتم اعادة زراعتها </a:t>
            </a:r>
            <a:r>
              <a:rPr kumimoji="0" lang="en-US" sz="3200" b="0" i="0" u="none" strike="noStrike" cap="none" normalizeH="0" baseline="0" dirty="0" smtClean="0">
                <a:ln>
                  <a:noFill/>
                </a:ln>
                <a:solidFill>
                  <a:srgbClr val="000000"/>
                </a:solidFill>
                <a:effectLst/>
                <a:latin typeface="Calibri" pitchFamily="34" charset="0"/>
                <a:ea typeface="Times New Roman" pitchFamily="18" charset="0"/>
                <a:cs typeface="+mj-cs"/>
              </a:rPr>
              <a:t>subculture</a:t>
            </a:r>
            <a:r>
              <a:rPr kumimoji="0" lang="en-US"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 </a:t>
            </a:r>
            <a:r>
              <a:rPr kumimoji="0" lang="ar-IQ"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 </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اما على وسط التضاعف نفسه او تنقل الى </a:t>
            </a:r>
            <a:r>
              <a:rPr kumimoji="0" lang="ar-IQ"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وس</a:t>
            </a:r>
            <a:r>
              <a:rPr lang="ar-IQ" sz="3200" baseline="0" dirty="0" smtClean="0">
                <a:solidFill>
                  <a:srgbClr val="000000"/>
                </a:solidFill>
                <a:latin typeface="Simplified Arabic" pitchFamily="18" charset="-78"/>
                <a:ea typeface="Times New Roman" pitchFamily="18" charset="0"/>
                <a:cs typeface="+mj-cs"/>
              </a:rPr>
              <a:t>ط</a:t>
            </a:r>
            <a:r>
              <a:rPr lang="ar-IQ" sz="3200" dirty="0" smtClean="0">
                <a:solidFill>
                  <a:srgbClr val="000000"/>
                </a:solidFill>
                <a:latin typeface="Simplified Arabic" pitchFamily="18" charset="-78"/>
                <a:ea typeface="Times New Roman" pitchFamily="18" charset="0"/>
                <a:cs typeface="+mj-cs"/>
              </a:rPr>
              <a:t> التجذير. </a:t>
            </a:r>
            <a:r>
              <a:rPr kumimoji="0" lang="ar-SA" sz="3200" b="0" i="0" u="none" strike="noStrike" cap="none" normalizeH="0" baseline="0" dirty="0" smtClean="0">
                <a:ln>
                  <a:noFill/>
                </a:ln>
                <a:solidFill>
                  <a:srgbClr val="000000"/>
                </a:solidFill>
                <a:effectLst/>
                <a:latin typeface="Simplified Arabic" pitchFamily="18" charset="-78"/>
                <a:ea typeface="Times New Roman" pitchFamily="18" charset="0"/>
                <a:cs typeface="+mj-cs"/>
              </a:rPr>
              <a:t>كما تعد هذه المرحلة من مراحل الاكثار المهمة خارج الجسم الحي التي نحصل فيها على اكبر </a:t>
            </a:r>
            <a:r>
              <a:rPr kumimoji="0" lang="ar-SA" sz="4000" b="0" i="0" u="none" strike="noStrike" cap="none" normalizeH="0" baseline="0" dirty="0" smtClean="0">
                <a:ln>
                  <a:noFill/>
                </a:ln>
                <a:solidFill>
                  <a:srgbClr val="000000"/>
                </a:solidFill>
                <a:effectLst/>
                <a:latin typeface="Simplified Arabic" pitchFamily="18" charset="-78"/>
                <a:ea typeface="Times New Roman" pitchFamily="18" charset="0"/>
                <a:cs typeface="+mj-cs"/>
              </a:rPr>
              <a:t>عدد من الافرع</a:t>
            </a:r>
            <a:r>
              <a:rPr lang="en-US" sz="4000" dirty="0" smtClean="0">
                <a:solidFill>
                  <a:srgbClr val="000000"/>
                </a:solidFill>
                <a:latin typeface="Simplified Arabic" pitchFamily="18" charset="-78"/>
                <a:ea typeface="Times New Roman" pitchFamily="18" charset="0"/>
                <a:cs typeface="+mj-cs"/>
              </a:rPr>
              <a:t>.</a:t>
            </a:r>
            <a:endParaRPr kumimoji="0" lang="ar-SA" sz="4000" b="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42844" y="428604"/>
            <a:ext cx="9001156"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4800" b="1" i="0" u="none" strike="noStrike" cap="none" normalizeH="0" baseline="0" dirty="0" smtClean="0">
                <a:ln>
                  <a:noFill/>
                </a:ln>
                <a:solidFill>
                  <a:schemeClr val="tx2">
                    <a:lumMod val="60000"/>
                    <a:lumOff val="40000"/>
                  </a:schemeClr>
                </a:solidFill>
                <a:effectLst/>
                <a:latin typeface="Simplified Arabic" pitchFamily="18" charset="-78"/>
                <a:ea typeface="Times New Roman" pitchFamily="18" charset="0"/>
                <a:cs typeface="+mj-cs"/>
              </a:rPr>
              <a:t>مرحلة التجذير</a:t>
            </a:r>
            <a:endParaRPr kumimoji="0" lang="ar-SA" sz="4800" b="0" i="0" u="none" strike="noStrike" cap="none" normalizeH="0" baseline="0" dirty="0" smtClean="0">
              <a:ln>
                <a:noFill/>
              </a:ln>
              <a:solidFill>
                <a:schemeClr val="tx2">
                  <a:lumMod val="60000"/>
                  <a:lumOff val="40000"/>
                </a:schemeClr>
              </a:solidFill>
              <a:effectLst/>
              <a:latin typeface="Simplified Arabic" pitchFamily="18" charset="-78"/>
              <a:ea typeface="Times New Roman" pitchFamily="18" charset="0"/>
              <a:cs typeface="+mj-cs"/>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4000" i="0" u="none" strike="noStrike" cap="none" normalizeH="0" baseline="0" dirty="0" smtClean="0">
                <a:ln>
                  <a:noFill/>
                </a:ln>
                <a:solidFill>
                  <a:srgbClr val="000000"/>
                </a:solidFill>
                <a:effectLst/>
                <a:latin typeface="Simplified Arabic" pitchFamily="18" charset="-78"/>
                <a:ea typeface="Times New Roman" pitchFamily="18" charset="0"/>
                <a:cs typeface="+mj-cs"/>
              </a:rPr>
              <a:t>تهدف هذه المرحلة الى تكوين  الجذور للافرع الناتجة من مرحلة التضاعف</a:t>
            </a:r>
            <a:r>
              <a:rPr lang="ar-IQ" sz="4000" dirty="0" smtClean="0">
                <a:solidFill>
                  <a:srgbClr val="000000"/>
                </a:solidFill>
                <a:latin typeface="Simplified Arabic" pitchFamily="18" charset="-78"/>
                <a:ea typeface="Times New Roman" pitchFamily="18" charset="0"/>
                <a:cs typeface="+mj-cs"/>
              </a:rPr>
              <a:t>،</a:t>
            </a:r>
            <a:r>
              <a:rPr kumimoji="0" lang="ar-SA" sz="4000" i="0" u="none" strike="noStrike" cap="none" normalizeH="0" baseline="0" dirty="0" smtClean="0">
                <a:ln>
                  <a:noFill/>
                </a:ln>
                <a:solidFill>
                  <a:srgbClr val="000000"/>
                </a:solidFill>
                <a:effectLst/>
                <a:latin typeface="Simplified Arabic" pitchFamily="18" charset="-78"/>
                <a:ea typeface="Times New Roman" pitchFamily="18" charset="0"/>
                <a:cs typeface="+mj-cs"/>
              </a:rPr>
              <a:t> ويتم ذلك بنقل الافرع الخضرية من وسط التضاعف الى وسط التجذير ثم تهيئتها للنقل خارج انابيب الاختبار الى ظروف البيت الزجاجي او الحقل</a:t>
            </a:r>
            <a:r>
              <a:rPr kumimoji="0" lang="ar-IQ" sz="4000" i="0" u="none" strike="noStrike" cap="none" normalizeH="0" baseline="0" dirty="0" smtClean="0">
                <a:ln>
                  <a:noFill/>
                </a:ln>
                <a:solidFill>
                  <a:srgbClr val="000000"/>
                </a:solidFill>
                <a:effectLst/>
                <a:latin typeface="Simplified Arabic" pitchFamily="18" charset="-78"/>
                <a:ea typeface="Times New Roman" pitchFamily="18" charset="0"/>
                <a:cs typeface="+mj-cs"/>
              </a:rPr>
              <a:t>.</a:t>
            </a:r>
            <a:r>
              <a:rPr kumimoji="0" lang="ar-SA" sz="4000" i="0" u="none" strike="noStrike" cap="none" normalizeH="0" baseline="0" dirty="0" smtClean="0">
                <a:ln>
                  <a:noFill/>
                </a:ln>
                <a:solidFill>
                  <a:srgbClr val="000000"/>
                </a:solidFill>
                <a:effectLst/>
                <a:latin typeface="Simplified Arabic" pitchFamily="18" charset="-78"/>
                <a:ea typeface="Times New Roman" pitchFamily="18" charset="0"/>
                <a:cs typeface="+mj-cs"/>
              </a:rPr>
              <a:t> </a:t>
            </a:r>
            <a:endParaRPr kumimoji="0" lang="ar-SA" sz="4000" i="0" u="none" strike="noStrike" cap="none" normalizeH="0" baseline="0" dirty="0" smtClean="0">
              <a:ln>
                <a:noFill/>
              </a:ln>
              <a:solidFill>
                <a:schemeClr val="tx1"/>
              </a:solidFill>
              <a:effectLst/>
              <a:latin typeface="Arial" pitchFamily="34" charset="0"/>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420</TotalTime>
  <Words>385</Words>
  <Application>Microsoft Office PowerPoint</Application>
  <PresentationFormat>On-screen Show (4:3)</PresentationFormat>
  <Paragraphs>36</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Technic</vt:lpstr>
      <vt:lpstr>Photo Editor Photo</vt:lpstr>
      <vt:lpstr>علم زراعة الانسجة النباتية </vt:lpstr>
      <vt:lpstr>Slide 2</vt:lpstr>
      <vt:lpstr>Slide 3</vt:lpstr>
      <vt:lpstr>مزايا زراعة الانسجة </vt:lpstr>
      <vt:lpstr>مزايا زراعة الانسجة</vt:lpstr>
      <vt:lpstr>Slide 6</vt:lpstr>
      <vt:lpstr>Slide 7</vt:lpstr>
      <vt:lpstr>Slide 8</vt:lpstr>
      <vt:lpstr>Slide 9</vt:lpstr>
      <vt:lpstr>Slide 10</vt:lpstr>
      <vt:lpstr>Slide 11</vt:lpstr>
      <vt:lpstr>Slide 12</vt:lpstr>
      <vt:lpstr>Slide 13</vt:lpstr>
      <vt:lpstr>المستخلص تبين اثناء المحاضرة أن تقانة زراعة الانسجة النباتية واحدة من التقانات الحديثة المهمة والمرتبطة بالعديد من العلوم مثل فسلجة النبات والوراثة والتقانات الاحيائية وغيرها ،وتتضمن عدة مراحل كل واحدة مكملة للاخرى الهدف منها الحصول على نباتات مشابهه للنبات الام الذي اخذت منه في وقت قصير نسبيا خالية من المسببات المرضية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زراعة الانسجة النباتية</dc:title>
  <dc:creator>Engineer</dc:creator>
  <cp:lastModifiedBy>Engineer</cp:lastModifiedBy>
  <cp:revision>61</cp:revision>
  <dcterms:created xsi:type="dcterms:W3CDTF">2017-09-12T15:12:54Z</dcterms:created>
  <dcterms:modified xsi:type="dcterms:W3CDTF">2020-03-14T11:34:05Z</dcterms:modified>
</cp:coreProperties>
</file>