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630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27633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589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8854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33215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6780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71619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673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5532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1766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685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064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C310-1525-44D7-A19A-9F7AF0ACD454}" type="datetimeFigureOut">
              <a:rPr lang="ar-IQ" smtClean="0"/>
              <a:t>15/01/1437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3FE3-90DC-4AAC-9927-E6EF44C1E51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0270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منظمات النمو النباتية</a:t>
            </a:r>
            <a:br>
              <a:rPr lang="ar-IQ" dirty="0" smtClean="0"/>
            </a:br>
            <a:r>
              <a:rPr lang="en-US" dirty="0" smtClean="0"/>
              <a:t>Plant Growth Regulators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زراعة انسجة عملي</a:t>
            </a:r>
          </a:p>
          <a:p>
            <a:r>
              <a:rPr lang="ar-IQ" dirty="0" smtClean="0"/>
              <a:t>المحاضرة الرابعة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4324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الجبرلينات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من اشهر انواع الجبرلينات المستخدمة في زراعة الانسجة هي </a:t>
            </a:r>
            <a:r>
              <a:rPr lang="en-US" sz="2400" dirty="0" smtClean="0"/>
              <a:t>GA3</a:t>
            </a:r>
          </a:p>
          <a:p>
            <a:r>
              <a:rPr lang="ar-SA" sz="2400" dirty="0" smtClean="0"/>
              <a:t>تعمل الجبرلينات على استطالة الخلايا وزيادة تكوين الكورمات ونضوج الاجنة وبنفس الوقت يمكن ان تمنع تكون الكالس ونشوء الجذور.</a:t>
            </a:r>
            <a:endParaRPr lang="ar-IQ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013125"/>
            <a:ext cx="6857972" cy="3728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36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حامض الابسيسيك والاثلين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400" dirty="0" smtClean="0"/>
              <a:t>حامض الابسيسيك يستعمل كمثبط للنمو الهدف منه هو تحفيز نمو البراعم الجانبية والابطية.</a:t>
            </a:r>
          </a:p>
          <a:p>
            <a:r>
              <a:rPr lang="ar-SA" sz="2400" dirty="0" smtClean="0"/>
              <a:t>حامض الابسيسيك يشجع تكون الاعضاء والنمو في بعض الحالات الخاصة.</a:t>
            </a:r>
          </a:p>
          <a:p>
            <a:r>
              <a:rPr lang="ar-SA" sz="2400" dirty="0" smtClean="0"/>
              <a:t>حامض الابسيسيك مثبط لنمو الكالس.</a:t>
            </a:r>
          </a:p>
          <a:p>
            <a:r>
              <a:rPr lang="ar-SA" sz="2400" dirty="0" smtClean="0"/>
              <a:t>الاثلين استخدامه محدود في زراعة الانسجة حيث يستخدم عادة في عمليات تنظيم النمو 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2395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/>
          <a:lstStyle/>
          <a:p>
            <a:r>
              <a:rPr lang="ar-IQ" dirty="0" smtClean="0"/>
              <a:t>منظمات النمو النباتية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621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ar-IQ" sz="2400" dirty="0" smtClean="0"/>
              <a:t>توجد ستة انواع من منظمات النمو النباتية المكتشفة الى الان وتشمل:</a:t>
            </a:r>
          </a:p>
          <a:p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الاوكسينات                       </a:t>
            </a:r>
            <a:r>
              <a:rPr lang="en-US" sz="2400" dirty="0" err="1" smtClean="0"/>
              <a:t>Auxins</a:t>
            </a:r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السايتوكانينات               </a:t>
            </a:r>
            <a:r>
              <a:rPr lang="en-US" sz="2400" dirty="0" err="1" smtClean="0"/>
              <a:t>Cytokinins</a:t>
            </a:r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الجبرلينات                 </a:t>
            </a:r>
            <a:r>
              <a:rPr lang="en-US" sz="2400" dirty="0" smtClean="0"/>
              <a:t>Gibberellins</a:t>
            </a:r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حامض الابسيسيك       </a:t>
            </a:r>
            <a:r>
              <a:rPr lang="en-US" sz="2400" dirty="0" err="1" smtClean="0"/>
              <a:t>Abscisic</a:t>
            </a:r>
            <a:r>
              <a:rPr lang="en-US" sz="2400" dirty="0" smtClean="0"/>
              <a:t> acid</a:t>
            </a:r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الاثلين                          </a:t>
            </a:r>
            <a:r>
              <a:rPr lang="en-US" sz="2400" dirty="0" smtClean="0"/>
              <a:t>Ethylene</a:t>
            </a:r>
            <a:endParaRPr lang="ar-IQ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ar-IQ" sz="2400" dirty="0" smtClean="0"/>
              <a:t>البراسينوستيرويد        </a:t>
            </a:r>
            <a:r>
              <a:rPr lang="en-US" sz="2400" dirty="0" err="1" smtClean="0"/>
              <a:t>Brassinosteroids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endParaRPr lang="ar-IQ" sz="2400" dirty="0" smtClean="0"/>
          </a:p>
          <a:p>
            <a:r>
              <a:rPr lang="ar-IQ" sz="2400" dirty="0" smtClean="0"/>
              <a:t>توجد هذه المنظمات اما بصورة طبيعية او توجد على شكل مركبات صناعية والتي تكون عادة اكثرثباتا من نظيراتها الطبيعية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39414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منظمات النمو النباتية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اوضح كل من </a:t>
            </a:r>
            <a:r>
              <a:rPr lang="en-US" sz="2400" dirty="0" smtClean="0"/>
              <a:t>Miller</a:t>
            </a:r>
            <a:r>
              <a:rPr lang="ar-IQ" sz="2400" dirty="0" smtClean="0"/>
              <a:t> و </a:t>
            </a:r>
            <a:r>
              <a:rPr lang="en-US" sz="2400" dirty="0" err="1" smtClean="0"/>
              <a:t>Skoog</a:t>
            </a:r>
            <a:r>
              <a:rPr lang="ar-IQ" sz="2400" dirty="0" smtClean="0"/>
              <a:t> تاثير منظمي النمو الاوكسين والسايتوكانين عند اضافتها الى الاوساط الغذائية وخرجوا بهذه التوصيات:</a:t>
            </a:r>
          </a:p>
          <a:p>
            <a:pPr marL="0" indent="0">
              <a:buNone/>
            </a:pPr>
            <a:endParaRPr lang="ar-IQ" sz="2400" dirty="0" smtClean="0"/>
          </a:p>
          <a:p>
            <a:pPr algn="l" rtl="0"/>
            <a:r>
              <a:rPr lang="en-US" sz="2400" dirty="0" smtClean="0"/>
              <a:t>Equal </a:t>
            </a:r>
            <a:r>
              <a:rPr lang="en-US" sz="2400" dirty="0" err="1" smtClean="0"/>
              <a:t>Auxin</a:t>
            </a:r>
            <a:r>
              <a:rPr lang="en-US" sz="2400" dirty="0" smtClean="0"/>
              <a:t> and </a:t>
            </a:r>
            <a:r>
              <a:rPr lang="en-US" sz="2400" dirty="0" err="1" smtClean="0"/>
              <a:t>Cytokinin</a:t>
            </a:r>
            <a:r>
              <a:rPr lang="en-US" sz="2400" dirty="0" smtClean="0"/>
              <a:t> = undifferentiated tissue</a:t>
            </a:r>
          </a:p>
          <a:p>
            <a:pPr algn="l" rtl="0"/>
            <a:r>
              <a:rPr lang="en-US" sz="2400" dirty="0" smtClean="0"/>
              <a:t>More </a:t>
            </a:r>
            <a:r>
              <a:rPr lang="en-US" sz="2400" dirty="0" err="1" smtClean="0"/>
              <a:t>Auxins</a:t>
            </a:r>
            <a:r>
              <a:rPr lang="en-US" sz="2400" dirty="0" smtClean="0"/>
              <a:t> = root formation</a:t>
            </a:r>
          </a:p>
          <a:p>
            <a:pPr algn="l" rtl="0"/>
            <a:r>
              <a:rPr lang="en-US" sz="2400" dirty="0" smtClean="0"/>
              <a:t>More </a:t>
            </a:r>
            <a:r>
              <a:rPr lang="en-US" sz="2400" dirty="0" err="1" smtClean="0"/>
              <a:t>Cytokinins</a:t>
            </a:r>
            <a:r>
              <a:rPr lang="en-US" sz="2400" dirty="0" smtClean="0"/>
              <a:t> = shoot </a:t>
            </a:r>
            <a:r>
              <a:rPr lang="en-US" sz="2400" dirty="0" err="1" smtClean="0"/>
              <a:t>formatiom</a:t>
            </a: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5687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منظمات النمو النباتية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 smtClean="0"/>
              <a:t>مواقع صنع الاوكسين في النبات</a:t>
            </a:r>
          </a:p>
          <a:p>
            <a:pPr marL="0" indent="0">
              <a:buNone/>
            </a:pPr>
            <a:r>
              <a:rPr lang="ar-IQ" sz="2400" dirty="0" smtClean="0"/>
              <a:t>    تكون في قمم النمو اما السايتوكانينات</a:t>
            </a:r>
          </a:p>
          <a:p>
            <a:pPr marL="0" indent="0">
              <a:buNone/>
            </a:pPr>
            <a:r>
              <a:rPr lang="ar-IQ" sz="2400" dirty="0" smtClean="0"/>
              <a:t>    فمواقع تصنيعها يكون في الجذور.</a:t>
            </a:r>
          </a:p>
          <a:p>
            <a:r>
              <a:rPr lang="ar-IQ" sz="2400" dirty="0" smtClean="0"/>
              <a:t>لا يمكن ان تعمل السايتوكانينات</a:t>
            </a:r>
          </a:p>
          <a:p>
            <a:pPr marL="0" indent="0">
              <a:buNone/>
            </a:pPr>
            <a:r>
              <a:rPr lang="ar-IQ" sz="2400" dirty="0" smtClean="0"/>
              <a:t>     بكفاءة عند غياب الاوكسين</a:t>
            </a:r>
          </a:p>
          <a:p>
            <a:pPr marL="0" indent="0">
              <a:buNone/>
            </a:pPr>
            <a:r>
              <a:rPr lang="ar-IQ" sz="2400" dirty="0" smtClean="0"/>
              <a:t>     والعكس صحيح.</a:t>
            </a:r>
            <a:endParaRPr lang="ar-IQ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32992"/>
            <a:ext cx="3492010" cy="4820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49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الاوكسينات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/>
              <a:t>تعرف الاوكسينات بانها المركبات الثانوية العضوية ذات الاوزان الجزيئية الواطئة والتي تحتوي على حلقة</a:t>
            </a:r>
            <a:r>
              <a:rPr lang="en-US" sz="2400" dirty="0" err="1"/>
              <a:t>Indole</a:t>
            </a:r>
            <a:r>
              <a:rPr lang="en-US" sz="2400" dirty="0"/>
              <a:t> </a:t>
            </a:r>
            <a:r>
              <a:rPr lang="ar-IQ" sz="2400" dirty="0"/>
              <a:t> او </a:t>
            </a:r>
            <a:r>
              <a:rPr lang="en-US" sz="2400" dirty="0" err="1"/>
              <a:t>Aromating</a:t>
            </a:r>
            <a:r>
              <a:rPr lang="en-US" sz="2400" dirty="0"/>
              <a:t> </a:t>
            </a:r>
            <a:r>
              <a:rPr lang="ar-IQ" sz="2400" dirty="0"/>
              <a:t> وتعتبر الاوكسينات من المركبات الواسعة الاستعمال في زراعة الانسجة و تعد الانسجة الحديثة التي تنمو بنشاط مثل المرستيمات القمية للساق والجذور والاوراق النامية اهم مراكز لتخليق الاوكسينات بينما يوجد بكمية اقل في الانسجة الناضجة .</a:t>
            </a:r>
            <a:endParaRPr lang="en-US" sz="2400" dirty="0"/>
          </a:p>
          <a:p>
            <a:pPr algn="just"/>
            <a:endParaRPr lang="ar-IQ" sz="2400" dirty="0"/>
          </a:p>
        </p:txBody>
      </p:sp>
      <p:pic>
        <p:nvPicPr>
          <p:cNvPr id="2050" name="Picture 2" descr="http://users.rcn.com/jkimball.ma.ultranet/BiologyPages/I/IA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3888432" cy="2305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3675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الاوكسينات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تؤدي الاوكسينات دورا كبيرا </a:t>
            </a:r>
            <a:r>
              <a:rPr lang="ar-IQ" sz="2400" dirty="0" smtClean="0"/>
              <a:t>في:</a:t>
            </a:r>
          </a:p>
          <a:p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1- تحفيز السيادة </a:t>
            </a:r>
            <a:r>
              <a:rPr lang="ar-IQ" sz="2400" dirty="0"/>
              <a:t>القمية </a:t>
            </a:r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2- تكوين </a:t>
            </a:r>
            <a:r>
              <a:rPr lang="ar-IQ" sz="2400" dirty="0"/>
              <a:t>او تطور </a:t>
            </a:r>
            <a:r>
              <a:rPr lang="ar-IQ" sz="2400" dirty="0" smtClean="0"/>
              <a:t>الاعضاء</a:t>
            </a:r>
          </a:p>
          <a:p>
            <a:pPr marL="0" indent="0">
              <a:buNone/>
            </a:pPr>
            <a:r>
              <a:rPr lang="ar-IQ" sz="2400" dirty="0" smtClean="0"/>
              <a:t> 3- انبات البذور</a:t>
            </a:r>
          </a:p>
          <a:p>
            <a:pPr marL="0" indent="0">
              <a:buNone/>
            </a:pPr>
            <a:r>
              <a:rPr lang="ar-IQ" sz="2400" dirty="0" smtClean="0"/>
              <a:t> 4- </a:t>
            </a:r>
            <a:r>
              <a:rPr lang="ar-IQ" sz="2400" dirty="0"/>
              <a:t>تكوين الجذور و البراعم </a:t>
            </a:r>
            <a:endParaRPr lang="ar-IQ" sz="2400" dirty="0" smtClean="0"/>
          </a:p>
          <a:p>
            <a:pPr marL="0" indent="0">
              <a:buNone/>
            </a:pPr>
            <a:r>
              <a:rPr lang="ar-IQ" sz="2400" dirty="0" smtClean="0"/>
              <a:t>و </a:t>
            </a:r>
            <a:r>
              <a:rPr lang="ar-IQ" sz="2400" dirty="0"/>
              <a:t>بادئات </a:t>
            </a:r>
            <a:r>
              <a:rPr lang="ar-IQ" sz="2400" dirty="0" smtClean="0"/>
              <a:t>الازهار</a:t>
            </a:r>
          </a:p>
          <a:p>
            <a:pPr marL="0" indent="0">
              <a:buNone/>
            </a:pPr>
            <a:endParaRPr lang="ar-IQ" sz="2400" dirty="0" smtClean="0"/>
          </a:p>
          <a:p>
            <a:r>
              <a:rPr lang="ar-IQ" sz="2400" dirty="0" smtClean="0"/>
              <a:t>  </a:t>
            </a:r>
            <a:r>
              <a:rPr lang="ar-IQ" sz="2400" dirty="0"/>
              <a:t>ان زيادة تركيز  الاوكسينات تؤثر في الانزيمات المسؤولة عن بناء الجدار الخلوي وتحللها وبالتالي التاثير في الخصائص الميكانيكية للجدار الخلوي.</a:t>
            </a:r>
          </a:p>
        </p:txBody>
      </p:sp>
      <p:pic>
        <p:nvPicPr>
          <p:cNvPr id="3074" name="Picture 2" descr="http://www.abc.net.au/science/basics/img/aux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556792"/>
            <a:ext cx="3995936" cy="3105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034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الاوكسينات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 smtClean="0"/>
              <a:t>تقسم </a:t>
            </a:r>
            <a:r>
              <a:rPr lang="ar-IQ" sz="2400" dirty="0"/>
              <a:t>الاوكسينات الى الاوكسينات الطبيعية مثل </a:t>
            </a:r>
            <a:r>
              <a:rPr lang="en-US" sz="2400" dirty="0"/>
              <a:t>IAA</a:t>
            </a:r>
            <a:r>
              <a:rPr lang="ar-IQ" sz="2400" dirty="0"/>
              <a:t> اندول حامض الخليك و الصناعية مثل اندول حامض البيوتيرك </a:t>
            </a:r>
            <a:r>
              <a:rPr lang="en-US" sz="2400" dirty="0"/>
              <a:t>IBA</a:t>
            </a:r>
            <a:r>
              <a:rPr lang="ar-IQ" sz="2400" dirty="0"/>
              <a:t> ونفثالين حامض الخليك </a:t>
            </a:r>
            <a:r>
              <a:rPr lang="en-US" sz="2400" dirty="0"/>
              <a:t>NAA</a:t>
            </a:r>
            <a:r>
              <a:rPr lang="ar-IQ" sz="2400" dirty="0"/>
              <a:t> و</a:t>
            </a:r>
            <a:r>
              <a:rPr lang="en-US" sz="2400" dirty="0"/>
              <a:t>2,4-D</a:t>
            </a:r>
            <a:r>
              <a:rPr lang="ar-IQ" sz="2400" dirty="0"/>
              <a:t> وتعد الاوكسينات الصناعية اكثر ثباتا او اكثر نشاطا في ظروف الاضاءة عدا </a:t>
            </a:r>
            <a:r>
              <a:rPr lang="en-US" sz="2400" dirty="0"/>
              <a:t>IAA</a:t>
            </a:r>
            <a:r>
              <a:rPr lang="ar-IQ" sz="2400" dirty="0"/>
              <a:t> (الطبيعي) فيحصل له هدم بفعل الانزيمات مثل </a:t>
            </a:r>
            <a:r>
              <a:rPr lang="en-US" sz="2400" dirty="0"/>
              <a:t>Peroxidase</a:t>
            </a:r>
            <a:r>
              <a:rPr lang="ar-IQ" sz="2400" dirty="0"/>
              <a:t> و</a:t>
            </a:r>
            <a:r>
              <a:rPr lang="en-US" sz="2400" dirty="0"/>
              <a:t>IAA Oxidase</a:t>
            </a:r>
            <a:r>
              <a:rPr lang="ar-IQ" sz="2400" dirty="0"/>
              <a:t>.</a:t>
            </a:r>
            <a:endParaRPr lang="en-US" sz="2400" dirty="0"/>
          </a:p>
          <a:p>
            <a:pPr algn="just"/>
            <a:endParaRPr lang="ar-IQ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501008"/>
            <a:ext cx="5760640" cy="3214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98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السايتوكانينات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sz="2400" dirty="0"/>
              <a:t>من السايتوكاينينات الشائعة الاستعمال في مجال زراعة الانسجة هي </a:t>
            </a:r>
            <a:r>
              <a:rPr lang="en-US" sz="2400" dirty="0"/>
              <a:t>Kinetin  </a:t>
            </a:r>
            <a:r>
              <a:rPr lang="en-US" sz="2400" dirty="0" err="1" smtClean="0"/>
              <a:t>Zeatin</a:t>
            </a:r>
            <a:r>
              <a:rPr lang="ar-IQ" sz="2400" dirty="0" smtClean="0"/>
              <a:t>,</a:t>
            </a:r>
            <a:r>
              <a:rPr lang="en-US" sz="2400" dirty="0"/>
              <a:t>ZIA , BA </a:t>
            </a:r>
            <a:r>
              <a:rPr lang="ar-IQ" sz="2400" dirty="0"/>
              <a:t> و</a:t>
            </a:r>
            <a:r>
              <a:rPr lang="en-US" sz="2400" dirty="0"/>
              <a:t>2ip</a:t>
            </a:r>
            <a:r>
              <a:rPr lang="ar-IQ" sz="2400" dirty="0"/>
              <a:t> (</a:t>
            </a:r>
            <a:r>
              <a:rPr lang="en-US" sz="2400" dirty="0"/>
              <a:t>2 </a:t>
            </a:r>
            <a:r>
              <a:rPr lang="en-US" sz="2400" dirty="0" err="1"/>
              <a:t>iso</a:t>
            </a:r>
            <a:r>
              <a:rPr lang="en-US" sz="2400" dirty="0"/>
              <a:t> </a:t>
            </a:r>
            <a:r>
              <a:rPr lang="en-US" sz="2400" dirty="0" err="1"/>
              <a:t>pentenyl</a:t>
            </a:r>
            <a:r>
              <a:rPr lang="en-US" sz="2400" dirty="0"/>
              <a:t> adenine</a:t>
            </a:r>
            <a:r>
              <a:rPr lang="ar-IQ" sz="2400" dirty="0"/>
              <a:t>).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982" y="2483308"/>
            <a:ext cx="5056290" cy="3970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6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السايتوكانينات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IQ" sz="2400" dirty="0"/>
              <a:t>للسايتوكاينينات تاثيرات عديدة منها زيادة انقسام الخلايا، كسر السيادة القمية و تثبط النمو الجذري وتؤخر الشيخوخة وتشجع تكوين الافرع من البراعم الابطية وتشجع تكوين البراعم العرضية من انسجة الكالس والاوراق والجذور والفلق والقطع الساقية</a:t>
            </a:r>
            <a:r>
              <a:rPr lang="ar-IQ" sz="2400" dirty="0" smtClean="0"/>
              <a:t>.</a:t>
            </a:r>
          </a:p>
          <a:p>
            <a:pPr algn="just"/>
            <a:r>
              <a:rPr lang="ar-IQ" sz="2400" dirty="0"/>
              <a:t>تصل نسبة عدد خلايا </a:t>
            </a:r>
            <a:r>
              <a:rPr lang="ar-IQ" sz="2400" dirty="0" smtClean="0"/>
              <a:t>النسيج</a:t>
            </a:r>
          </a:p>
          <a:p>
            <a:pPr marL="0" indent="0" algn="just">
              <a:buNone/>
            </a:pPr>
            <a:r>
              <a:rPr lang="ar-IQ" sz="2400" dirty="0" smtClean="0"/>
              <a:t>    النامي </a:t>
            </a:r>
            <a:r>
              <a:rPr lang="ar-IQ" sz="2400" dirty="0"/>
              <a:t>في الوسط  الغذائي </a:t>
            </a:r>
            <a:r>
              <a:rPr lang="ar-IQ" sz="2400" dirty="0" smtClean="0"/>
              <a:t>الحاوي</a:t>
            </a:r>
          </a:p>
          <a:p>
            <a:pPr marL="0" indent="0" algn="just">
              <a:buNone/>
            </a:pPr>
            <a:r>
              <a:rPr lang="ar-IQ" sz="2400" dirty="0" smtClean="0"/>
              <a:t>    او </a:t>
            </a:r>
            <a:r>
              <a:rPr lang="ar-IQ" sz="2400" dirty="0"/>
              <a:t>الخالي من السايتوكاينينات </a:t>
            </a:r>
            <a:r>
              <a:rPr lang="ar-IQ" sz="2400" dirty="0" smtClean="0"/>
              <a:t>الى</a:t>
            </a:r>
          </a:p>
          <a:p>
            <a:pPr marL="0" indent="0" algn="just">
              <a:buNone/>
            </a:pPr>
            <a:r>
              <a:rPr lang="ar-IQ" sz="2400" dirty="0" smtClean="0"/>
              <a:t>    </a:t>
            </a:r>
            <a:r>
              <a:rPr lang="ar-IQ" sz="2400" dirty="0"/>
              <a:t>30 :1 على التوالي بعد عدة </a:t>
            </a:r>
            <a:r>
              <a:rPr lang="ar-IQ" sz="2400" dirty="0" smtClean="0"/>
              <a:t>ايام</a:t>
            </a:r>
          </a:p>
          <a:p>
            <a:pPr marL="0" indent="0" algn="just">
              <a:buNone/>
            </a:pPr>
            <a:r>
              <a:rPr lang="ar-IQ" sz="2400" dirty="0" smtClean="0"/>
              <a:t>    او </a:t>
            </a:r>
            <a:r>
              <a:rPr lang="ar-IQ" sz="2400" dirty="0"/>
              <a:t>اسبوع</a:t>
            </a:r>
            <a:endParaRPr lang="en-US" sz="2400" dirty="0"/>
          </a:p>
          <a:p>
            <a:pPr algn="just"/>
            <a:endParaRPr lang="ar-IQ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68960"/>
            <a:ext cx="4254504" cy="3197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086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455</Words>
  <Application>Microsoft Office PowerPoint</Application>
  <PresentationFormat>On-screen Show (4:3)</PresentationFormat>
  <Paragraphs>58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منظمات النمو النباتية Plant Growth Regulators</vt:lpstr>
      <vt:lpstr>منظمات النمو النباتية</vt:lpstr>
      <vt:lpstr>منظمات النمو النباتية</vt:lpstr>
      <vt:lpstr>منظمات النمو النباتية</vt:lpstr>
      <vt:lpstr>الاوكسينات</vt:lpstr>
      <vt:lpstr>الاوكسينات</vt:lpstr>
      <vt:lpstr>الاوكسينات</vt:lpstr>
      <vt:lpstr>السايتوكانينات</vt:lpstr>
      <vt:lpstr>السايتوكانينات</vt:lpstr>
      <vt:lpstr>الجبرلينات</vt:lpstr>
      <vt:lpstr>حامض الابسيسيك والاثلين</vt:lpstr>
    </vt:vector>
  </TitlesOfParts>
  <Company>Mohamed Khaled Ibrahim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منظمات النمو النباتية Plant Growth Regulators</dc:title>
  <dc:creator>SPIDERHOUSE</dc:creator>
  <cp:lastModifiedBy>SPIDERHOUSE</cp:lastModifiedBy>
  <cp:revision>17</cp:revision>
  <dcterms:created xsi:type="dcterms:W3CDTF">2015-10-27T16:21:50Z</dcterms:created>
  <dcterms:modified xsi:type="dcterms:W3CDTF">2015-10-28T06:30:08Z</dcterms:modified>
</cp:coreProperties>
</file>